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3.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Lst>
  <p:sldSz cy="5143500" cx="9144000"/>
  <p:notesSz cx="6858000" cy="9144000"/>
  <p:embeddedFontLst>
    <p:embeddedFont>
      <p:font typeface="Open Sans"/>
      <p:regular r:id="rId59"/>
      <p:bold r:id="rId60"/>
      <p:italic r:id="rId61"/>
      <p:boldItalic r:id="rId6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3" roundtripDataSignature="AMtx7mhEnpuSmSsTjlJvPm0/8dt2qG7JF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4" name="Paola Corti"/>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OpenSans-boldItalic.fntdata"/><Relationship Id="rId61" Type="http://schemas.openxmlformats.org/officeDocument/2006/relationships/font" Target="fonts/OpenSans-italic.fntdata"/><Relationship Id="rId20" Type="http://schemas.openxmlformats.org/officeDocument/2006/relationships/slide" Target="slides/slide14.xml"/><Relationship Id="rId63" Type="http://customschemas.google.com/relationships/presentationmetadata" Target="meta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OpenSans-bold.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font" Target="fonts/OpenSans-regular.fntdata"/><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1-08T14:06:33.335">
    <p:pos x="130" y="21"/>
    <p:text>corrected, this file name is not "Swedish_2. OE benefits - ENOEL leaflets" but "Swedish_1. OE benefits - ENOEL slides"</p:text>
    <p:extLst>
      <p:ext uri="{C676402C-5697-4E1C-873F-D02D1690AC5C}">
        <p15:threadingInfo timeZoneBias="0"/>
      </p:ext>
      <p:ext uri="http://customooxmlschemas.google.com/">
        <go:slidesCustomData xmlns:go="http://customooxmlschemas.google.com/" commentPostId="AAABbcgbCmw"/>
      </p:ext>
    </p:extLst>
  </p:cm>
  <p:cm authorId="0" idx="2" dt="2025-01-08T14:06:54.935">
    <p:pos x="130" y="121"/>
    <p:text>corrected the font size to 10 (was 12)</p:text>
    <p:extLst>
      <p:ext uri="{C676402C-5697-4E1C-873F-D02D1690AC5C}">
        <p15:threadingInfo timeZoneBias="0"/>
      </p:ext>
      <p:ext uri="http://customooxmlschemas.google.com/">
        <go:slidesCustomData xmlns:go="http://customooxmlschemas.google.com/" commentPostId="AAABbcgbCm0"/>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3" dt="2025-01-08T14:08:06.595">
    <p:pos x="886" y="2963"/>
    <p:text>corrected the file name</p:text>
    <p:extLst>
      <p:ext uri="{C676402C-5697-4E1C-873F-D02D1690AC5C}">
        <p15:threadingInfo timeZoneBias="0"/>
      </p:ext>
      <p:ext uri="http://customooxmlschemas.google.com/">
        <go:slidesCustomData xmlns:go="http://customooxmlschemas.google.com/" commentPostId="AAABbcgbCm4"/>
      </p:ext>
    </p:extLs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5-01-08T14:20:23.005">
    <p:pos x="0" y="-32"/>
    <p:text>resized the three elements and made them consistent throughout the presentation</p:text>
    <p:extLst>
      <p:ext uri="{C676402C-5697-4E1C-873F-D02D1690AC5C}">
        <p15:threadingInfo timeZoneBias="0"/>
      </p:ext>
      <p:ext uri="http://customooxmlschemas.google.com/">
        <go:slidesCustomData xmlns:go="http://customooxmlschemas.google.com/" commentPostId="AAABbcgbCnE"/>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2665aa000_0_0:notes"/>
          <p:cNvSpPr/>
          <p:nvPr>
            <p:ph idx="2" type="sldImg"/>
          </p:nvPr>
        </p:nvSpPr>
        <p:spPr>
          <a:xfrm>
            <a:off x="381301"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322665aa000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22665aa000_0_346: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g322665aa000_0_3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22665aa000_0_358: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g322665aa000_0_3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22665aa000_0_370:notes"/>
          <p:cNvSpPr/>
          <p:nvPr>
            <p:ph idx="2" type="sldImg"/>
          </p:nvPr>
        </p:nvSpPr>
        <p:spPr>
          <a:xfrm>
            <a:off x="380982"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g322665aa000_0_3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22665aa000_0_427: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g322665aa000_0_4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22665aa000_0_437: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g322665aa000_0_4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22665aa000_0_447: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g322665aa000_0_4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22665aa000_0_457: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g322665aa000_0_4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22665aa000_0_467: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g322665aa000_0_4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22665aa000_0_52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g322665aa000_0_5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322665aa000_0_53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g322665aa000_0_5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322665aa000_0_54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322665aa000_0_5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22665aa000_0_55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g322665aa000_0_5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322665aa000_0_56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322665aa000_0_5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22665aa000_0_57:notes"/>
          <p:cNvSpPr/>
          <p:nvPr>
            <p:ph idx="2" type="sldImg"/>
          </p:nvPr>
        </p:nvSpPr>
        <p:spPr>
          <a:xfrm>
            <a:off x="381301"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g322665aa000_0_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322665aa000_0_61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g322665aa000_0_6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322665aa000_0_62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g322665aa000_0_6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322665aa000_0_63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g322665aa000_0_6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322665aa000_0_64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g322665aa000_0_6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322665aa000_0_65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g322665aa000_0_6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p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1" name="Google Shape;441;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322665aa000_0_71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2" name="Google Shape;452;g322665aa000_0_7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322665aa000_0_72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3" name="Google Shape;463;g322665aa000_0_7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322665aa000_0_73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4" name="Google Shape;474;g322665aa000_0_7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g322665aa000_0_74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5" name="Google Shape;485;g322665aa000_0_7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g322665aa000_0_75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6" name="Google Shape;496;g322665aa000_0_7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g322665aa000_0_76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7" name="Google Shape;507;g322665aa000_0_7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p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8" name="Google Shape;518;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p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9" name="Google Shape;529;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g322665aa000_0_81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0" name="Google Shape;540;g322665aa000_0_8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322665aa000_0_82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1" name="Google Shape;551;g322665aa000_0_8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g322665aa000_0_83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2" name="Google Shape;562;g322665aa000_0_8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g322665aa000_0_84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3" name="Google Shape;573;g322665aa000_0_8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g322665aa000_0_859: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4" name="Google Shape;584;g322665aa000_0_8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2665aa000_0_118: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322665aa000_0_1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p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5" name="Google Shape;595;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p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6" name="Google Shape;606;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g3010b4a82d9_0_0: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7" name="Google Shape;617;g3010b4a82d9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22665aa000_0_172: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g322665aa000_0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22665aa000_0_226: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g322665aa000_0_2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22665aa000_0_280: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g322665aa000_0_2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22665aa000_0_33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g322665aa000_0_3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5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5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6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6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6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6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5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5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5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5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5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6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6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6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6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6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6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6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5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comments" Target="../comments/comment3.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hyperlink" Target="https://sparceurope.org/what-we-do/open-education/europeannetwork-openeducation-librarians/" TargetMode="External"/><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comments" Target="../comments/comment2.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hyperlink" Target="https://zenodo.org/doi/10.5281/zenodo.5568482" TargetMode="External"/><Relationship Id="rId7" Type="http://schemas.openxmlformats.org/officeDocument/2006/relationships/hyperlink" Target="https://sparceurope.org/" TargetMode="External"/><Relationship Id="rId8"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11"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0" Type="http://schemas.openxmlformats.org/officeDocument/2006/relationships/hyperlink" Target="https://urldefense.com/v3/__https:/sparceurope.org/__;!!HJOPV4FYYWzcc1jazlU!5XTNBxzSPFktoUw3QFzkUtl9EyGR2Mkm4WUqzs9Pv9TC0qBOdNGlH6kqHg7TbLGv67ubi0_oemAJGAyF1zdNwL0n$"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png"/><Relationship Id="rId4" Type="http://schemas.openxmlformats.org/officeDocument/2006/relationships/image" Target="../media/image4.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5"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6"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g322665aa000_0_0"/>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AN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55" name="Google Shape;55;g322665aa000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g322665aa000_0_0"/>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g322665aa000_0_0"/>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8" name="Google Shape;58;g322665aa000_0_0"/>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g322665aa000_0_0"/>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
        <p:nvSpPr>
          <p:cNvPr id="60" name="Google Shape;60;g322665aa000_0_0"/>
          <p:cNvSpPr txBox="1"/>
          <p:nvPr/>
        </p:nvSpPr>
        <p:spPr>
          <a:xfrm>
            <a:off x="387480" y="3143498"/>
            <a:ext cx="8386200" cy="1385400"/>
          </a:xfrm>
          <a:prstGeom prst="rect">
            <a:avLst/>
          </a:prstGeom>
          <a:noFill/>
          <a:ln>
            <a:noFill/>
          </a:ln>
        </p:spPr>
        <p:txBody>
          <a:bodyPr anchorCtr="0" anchor="t" bIns="91525" lIns="91525" spcFirstLastPara="1" rIns="91525" wrap="square" tIns="91525">
            <a:spAutoFit/>
          </a:bodyPr>
          <a:lstStyle/>
          <a:p>
            <a:pPr indent="0" lvl="0" marL="0" rtl="0" algn="ctr">
              <a:spcBef>
                <a:spcPts val="0"/>
              </a:spcBef>
              <a:spcAft>
                <a:spcPts val="0"/>
              </a:spcAft>
              <a:buClr>
                <a:schemeClr val="dk1"/>
              </a:buClr>
              <a:buSzPts val="1400"/>
              <a:buFont typeface="Arial"/>
              <a:buNone/>
            </a:pPr>
            <a:r>
              <a:rPr b="1" lang="en" sz="2600">
                <a:solidFill>
                  <a:srgbClr val="004993"/>
                </a:solidFill>
                <a:latin typeface="Open Sans"/>
                <a:ea typeface="Open Sans"/>
                <a:cs typeface="Open Sans"/>
                <a:sym typeface="Open Sans"/>
              </a:rPr>
              <a:t>Använd våra mallar för att förespråka </a:t>
            </a:r>
            <a:endParaRPr b="1" sz="2600">
              <a:solidFill>
                <a:srgbClr val="004993"/>
              </a:solidFill>
              <a:latin typeface="Open Sans"/>
              <a:ea typeface="Open Sans"/>
              <a:cs typeface="Open Sans"/>
              <a:sym typeface="Open Sans"/>
            </a:endParaRPr>
          </a:p>
          <a:p>
            <a:pPr indent="0" lvl="0" marL="0" rtl="0" algn="ctr">
              <a:spcBef>
                <a:spcPts val="0"/>
              </a:spcBef>
              <a:spcAft>
                <a:spcPts val="0"/>
              </a:spcAft>
              <a:buClr>
                <a:schemeClr val="dk1"/>
              </a:buClr>
              <a:buSzPts val="1400"/>
              <a:buFont typeface="Arial"/>
              <a:buNone/>
            </a:pPr>
            <a:r>
              <a:rPr b="1" lang="en" sz="2600">
                <a:solidFill>
                  <a:srgbClr val="004993"/>
                </a:solidFill>
                <a:latin typeface="Open Sans"/>
                <a:ea typeface="Open Sans"/>
                <a:cs typeface="Open Sans"/>
                <a:sym typeface="Open Sans"/>
              </a:rPr>
              <a:t>öppen utbildning</a:t>
            </a:r>
            <a:endParaRPr b="1" sz="2600">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4600"/>
              <a:buFont typeface="Arial"/>
              <a:buNone/>
            </a:pPr>
            <a:r>
              <a:t/>
            </a:r>
            <a:endParaRPr b="1" sz="2600">
              <a:solidFill>
                <a:srgbClr val="004993"/>
              </a:solidFill>
              <a:latin typeface="Open Sans"/>
              <a:ea typeface="Open Sans"/>
              <a:cs typeface="Open Sans"/>
              <a:sym typeface="Open Sans"/>
            </a:endParaRPr>
          </a:p>
        </p:txBody>
      </p:sp>
      <p:pic>
        <p:nvPicPr>
          <p:cNvPr id="61" name="Google Shape;61;g322665aa000_0_0"/>
          <p:cNvPicPr preferRelativeResize="0"/>
          <p:nvPr/>
        </p:nvPicPr>
        <p:blipFill rotWithShape="1">
          <a:blip r:embed="rId5">
            <a:alphaModFix/>
          </a:blip>
          <a:srcRect b="0" l="0" r="0" t="0"/>
          <a:stretch/>
        </p:blipFill>
        <p:spPr>
          <a:xfrm>
            <a:off x="7598730" y="4629383"/>
            <a:ext cx="1376119" cy="401190"/>
          </a:xfrm>
          <a:prstGeom prst="rect">
            <a:avLst/>
          </a:prstGeom>
          <a:noFill/>
          <a:ln>
            <a:noFill/>
          </a:ln>
        </p:spPr>
      </p:pic>
      <p:pic>
        <p:nvPicPr>
          <p:cNvPr id="62" name="Google Shape;62;g322665aa000_0_0"/>
          <p:cNvPicPr preferRelativeResize="0"/>
          <p:nvPr/>
        </p:nvPicPr>
        <p:blipFill rotWithShape="1">
          <a:blip r:embed="rId6">
            <a:alphaModFix/>
          </a:blip>
          <a:srcRect b="0" l="0" r="0" t="0"/>
          <a:stretch/>
        </p:blipFill>
        <p:spPr>
          <a:xfrm>
            <a:off x="6795810" y="4618955"/>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g322665aa000_0_346"/>
          <p:cNvSpPr txBox="1"/>
          <p:nvPr/>
        </p:nvSpPr>
        <p:spPr>
          <a:xfrm>
            <a:off x="2289420" y="411685"/>
            <a:ext cx="6180000" cy="11700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2800"/>
              <a:buFont typeface="Arial"/>
              <a:buNone/>
            </a:pPr>
            <a:r>
              <a:rPr b="1" lang="en" sz="3200">
                <a:solidFill>
                  <a:srgbClr val="004993"/>
                </a:solidFill>
                <a:latin typeface="Open Sans"/>
                <a:ea typeface="Open Sans"/>
                <a:cs typeface="Open Sans"/>
                <a:sym typeface="Open Sans"/>
              </a:rPr>
              <a:t>Öppna lärresurser </a:t>
            </a:r>
            <a:r>
              <a:rPr b="1" i="0" lang="en" sz="3200" u="none" cap="none" strike="noStrike">
                <a:solidFill>
                  <a:srgbClr val="004993"/>
                </a:solidFill>
                <a:latin typeface="Open Sans"/>
                <a:ea typeface="Open Sans"/>
                <a:cs typeface="Open Sans"/>
                <a:sym typeface="Open Sans"/>
              </a:rPr>
              <a:t>(OER) ska vara:</a:t>
            </a:r>
            <a:endParaRPr b="1" i="0" sz="6500" u="none" cap="none" strike="noStrike">
              <a:solidFill>
                <a:srgbClr val="004993"/>
              </a:solidFill>
              <a:latin typeface="Open Sans"/>
              <a:ea typeface="Open Sans"/>
              <a:cs typeface="Open Sans"/>
              <a:sym typeface="Open Sans"/>
            </a:endParaRPr>
          </a:p>
        </p:txBody>
      </p:sp>
      <p:sp>
        <p:nvSpPr>
          <p:cNvPr id="153" name="Google Shape;153;g322665aa000_0_34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g322665aa000_0_346"/>
          <p:cNvSpPr txBox="1"/>
          <p:nvPr/>
        </p:nvSpPr>
        <p:spPr>
          <a:xfrm>
            <a:off x="2289425" y="1807925"/>
            <a:ext cx="6116700" cy="16626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700"/>
              <a:buFont typeface="Arial"/>
              <a:buNone/>
            </a:pPr>
            <a:r>
              <a:rPr lang="en" sz="2000">
                <a:solidFill>
                  <a:srgbClr val="004993"/>
                </a:solidFill>
                <a:latin typeface="Open Sans"/>
                <a:ea typeface="Open Sans"/>
                <a:cs typeface="Open Sans"/>
                <a:sym typeface="Open Sans"/>
              </a:rPr>
              <a:t>”tillgängliga när som helst och var som helst för alla, inklusive personer med funktionsnedsättning och personer som kommer från marginaliserade eller missgynnade grupper.”</a:t>
            </a:r>
            <a:endParaRPr b="0"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Arial"/>
              <a:ea typeface="Arial"/>
              <a:cs typeface="Arial"/>
              <a:sym typeface="Arial"/>
            </a:endParaRPr>
          </a:p>
        </p:txBody>
      </p:sp>
      <p:sp>
        <p:nvSpPr>
          <p:cNvPr id="155" name="Google Shape;155;g322665aa000_0_346"/>
          <p:cNvSpPr txBox="1"/>
          <p:nvPr/>
        </p:nvSpPr>
        <p:spPr>
          <a:xfrm>
            <a:off x="2289420" y="3802931"/>
            <a:ext cx="8172600" cy="4005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Från UNESCO Recommendation on Open Educational Resources</a:t>
            </a:r>
            <a:endParaRPr b="1" i="0" sz="1700" u="none" cap="none" strike="noStrike">
              <a:solidFill>
                <a:srgbClr val="000000"/>
              </a:solidFill>
              <a:latin typeface="Open Sans"/>
              <a:ea typeface="Open Sans"/>
              <a:cs typeface="Open Sans"/>
              <a:sym typeface="Open Sans"/>
            </a:endParaRPr>
          </a:p>
        </p:txBody>
      </p:sp>
      <p:sp>
        <p:nvSpPr>
          <p:cNvPr id="156" name="Google Shape;156;g322665aa000_0_346"/>
          <p:cNvSpPr txBox="1"/>
          <p:nvPr/>
        </p:nvSpPr>
        <p:spPr>
          <a:xfrm>
            <a:off x="2289600" y="4004591"/>
            <a:ext cx="3302700" cy="415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3"/>
              </a:rPr>
              <a:t>https://tinyurl.com/openedrec</a:t>
            </a:r>
            <a:r>
              <a:rPr b="0" i="0" lang="en" sz="1500" u="none" cap="none" strike="noStrike">
                <a:solidFill>
                  <a:srgbClr val="45BEDF"/>
                </a:solidFill>
                <a:latin typeface="Open Sans"/>
                <a:ea typeface="Open Sans"/>
                <a:cs typeface="Open Sans"/>
                <a:sym typeface="Open Sans"/>
              </a:rPr>
              <a:t> </a:t>
            </a:r>
            <a:endParaRPr b="0" i="0" sz="1800" u="none" cap="none" strike="noStrike">
              <a:solidFill>
                <a:srgbClr val="000000"/>
              </a:solidFill>
              <a:latin typeface="Open Sans"/>
              <a:ea typeface="Open Sans"/>
              <a:cs typeface="Open Sans"/>
              <a:sym typeface="Open Sans"/>
            </a:endParaRPr>
          </a:p>
        </p:txBody>
      </p:sp>
      <p:pic>
        <p:nvPicPr>
          <p:cNvPr id="157" name="Google Shape;157;g322665aa000_0_346"/>
          <p:cNvPicPr preferRelativeResize="0"/>
          <p:nvPr/>
        </p:nvPicPr>
        <p:blipFill rotWithShape="1">
          <a:blip r:embed="rId4">
            <a:alphaModFix/>
          </a:blip>
          <a:srcRect b="0" l="0" r="0" t="0"/>
          <a:stretch/>
        </p:blipFill>
        <p:spPr>
          <a:xfrm>
            <a:off x="309007" y="344961"/>
            <a:ext cx="1610394" cy="1222562"/>
          </a:xfrm>
          <a:prstGeom prst="rect">
            <a:avLst/>
          </a:prstGeom>
          <a:noFill/>
          <a:ln>
            <a:noFill/>
          </a:ln>
        </p:spPr>
      </p:pic>
      <p:sp>
        <p:nvSpPr>
          <p:cNvPr id="158" name="Google Shape;158;g322665aa000_0_346"/>
          <p:cNvSpPr txBox="1"/>
          <p:nvPr/>
        </p:nvSpPr>
        <p:spPr>
          <a:xfrm>
            <a:off x="526396" y="397493"/>
            <a:ext cx="2466600" cy="9816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OER</a:t>
            </a:r>
            <a:endParaRPr b="1" i="0" sz="2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b="0" i="0" lang="en" sz="2100" u="none" cap="none" strike="noStrike">
                <a:solidFill>
                  <a:schemeClr val="lt1"/>
                </a:solidFill>
                <a:latin typeface="Open Sans"/>
                <a:ea typeface="Open Sans"/>
                <a:cs typeface="Open Sans"/>
                <a:sym typeface="Open Sans"/>
              </a:rPr>
              <a:t>BASIC</a:t>
            </a:r>
            <a:endParaRPr b="0" i="0" sz="2100" u="none" cap="none" strike="noStrike">
              <a:solidFill>
                <a:schemeClr val="lt1"/>
              </a:solidFill>
              <a:latin typeface="Open Sans"/>
              <a:ea typeface="Open Sans"/>
              <a:cs typeface="Open Sans"/>
              <a:sym typeface="Open Sans"/>
            </a:endParaRPr>
          </a:p>
        </p:txBody>
      </p:sp>
      <p:cxnSp>
        <p:nvCxnSpPr>
          <p:cNvPr id="159" name="Google Shape;159;g322665aa000_0_346"/>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160" name="Google Shape;160;g322665aa000_0_346"/>
          <p:cNvPicPr preferRelativeResize="0"/>
          <p:nvPr/>
        </p:nvPicPr>
        <p:blipFill rotWithShape="1">
          <a:blip r:embed="rId5">
            <a:alphaModFix/>
          </a:blip>
          <a:srcRect b="0" l="0" r="0" t="0"/>
          <a:stretch/>
        </p:blipFill>
        <p:spPr>
          <a:xfrm>
            <a:off x="149258" y="4670911"/>
            <a:ext cx="1062458" cy="37174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g322665aa000_0_358"/>
          <p:cNvSpPr txBox="1"/>
          <p:nvPr/>
        </p:nvSpPr>
        <p:spPr>
          <a:xfrm>
            <a:off x="2289600" y="431451"/>
            <a:ext cx="5307900" cy="11700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2800"/>
              <a:buFont typeface="Arial"/>
              <a:buNone/>
            </a:pPr>
            <a:r>
              <a:rPr b="1" lang="en" sz="3200">
                <a:solidFill>
                  <a:srgbClr val="004993"/>
                </a:solidFill>
                <a:latin typeface="Open Sans"/>
                <a:ea typeface="Open Sans"/>
                <a:cs typeface="Open Sans"/>
                <a:sym typeface="Open Sans"/>
              </a:rPr>
              <a:t>Öppna lärresurser</a:t>
            </a:r>
            <a:r>
              <a:rPr b="1" i="0" lang="en" sz="3200" u="none" cap="none" strike="noStrike">
                <a:solidFill>
                  <a:srgbClr val="004993"/>
                </a:solidFill>
                <a:latin typeface="Open Sans"/>
                <a:ea typeface="Open Sans"/>
                <a:cs typeface="Open Sans"/>
                <a:sym typeface="Open Sans"/>
              </a:rPr>
              <a:t> </a:t>
            </a:r>
            <a:endParaRPr b="1" i="0" sz="3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1" i="0" lang="en" sz="3200" u="none" cap="none" strike="noStrike">
                <a:solidFill>
                  <a:srgbClr val="004993"/>
                </a:solidFill>
                <a:latin typeface="Open Sans"/>
                <a:ea typeface="Open Sans"/>
                <a:cs typeface="Open Sans"/>
                <a:sym typeface="Open Sans"/>
              </a:rPr>
              <a:t>(OER) </a:t>
            </a:r>
            <a:r>
              <a:rPr b="1" lang="en" sz="3200">
                <a:solidFill>
                  <a:srgbClr val="004993"/>
                </a:solidFill>
                <a:latin typeface="Open Sans"/>
                <a:ea typeface="Open Sans"/>
                <a:cs typeface="Open Sans"/>
                <a:sym typeface="Open Sans"/>
              </a:rPr>
              <a:t>kan</a:t>
            </a:r>
            <a:r>
              <a:rPr b="1" i="0" lang="en" sz="3200" u="none" cap="none" strike="noStrike">
                <a:solidFill>
                  <a:srgbClr val="004993"/>
                </a:solidFill>
                <a:latin typeface="Open Sans"/>
                <a:ea typeface="Open Sans"/>
                <a:cs typeface="Open Sans"/>
                <a:sym typeface="Open Sans"/>
              </a:rPr>
              <a:t>:</a:t>
            </a:r>
            <a:endParaRPr b="1" i="0" sz="6500" u="none" cap="none" strike="noStrike">
              <a:solidFill>
                <a:srgbClr val="004993"/>
              </a:solidFill>
              <a:latin typeface="Open Sans"/>
              <a:ea typeface="Open Sans"/>
              <a:cs typeface="Open Sans"/>
              <a:sym typeface="Open Sans"/>
            </a:endParaRPr>
          </a:p>
        </p:txBody>
      </p:sp>
      <p:sp>
        <p:nvSpPr>
          <p:cNvPr id="166" name="Google Shape;166;g322665aa000_0_35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g322665aa000_0_358"/>
          <p:cNvSpPr txBox="1"/>
          <p:nvPr/>
        </p:nvSpPr>
        <p:spPr>
          <a:xfrm>
            <a:off x="2289600" y="1919475"/>
            <a:ext cx="6030300" cy="1862700"/>
          </a:xfrm>
          <a:prstGeom prst="rect">
            <a:avLst/>
          </a:prstGeom>
          <a:noFill/>
          <a:ln>
            <a:noFill/>
          </a:ln>
        </p:spPr>
        <p:txBody>
          <a:bodyPr anchorCtr="0" anchor="t" bIns="91525" lIns="91525" spcFirstLastPara="1" rIns="91525" wrap="square" tIns="91525">
            <a:spAutoFit/>
          </a:bodyPr>
          <a:lstStyle/>
          <a:p>
            <a:pPr indent="0" lvl="0" marL="0" marR="0" rtl="0" algn="l">
              <a:lnSpc>
                <a:spcPct val="115000"/>
              </a:lnSpc>
              <a:spcBef>
                <a:spcPts val="0"/>
              </a:spcBef>
              <a:spcAft>
                <a:spcPts val="0"/>
              </a:spcAft>
              <a:buClr>
                <a:srgbClr val="000000"/>
              </a:buClr>
              <a:buSzPts val="1600"/>
              <a:buFont typeface="Arial"/>
              <a:buNone/>
            </a:pPr>
            <a:r>
              <a:rPr lang="en" sz="2000">
                <a:solidFill>
                  <a:srgbClr val="004993"/>
                </a:solidFill>
                <a:latin typeface="Open Sans"/>
                <a:ea typeface="Open Sans"/>
                <a:cs typeface="Open Sans"/>
                <a:sym typeface="Open Sans"/>
              </a:rPr>
              <a:t>”hjälpa att tillgodose enskilda lärandes behov och effektivt främja jämställdhet mellan könen och uppmuntra till innovativa pedagogiska, didaktiska och metodologiska tillvägagångssätt.”</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700" u="none" cap="none" strike="noStrike">
              <a:solidFill>
                <a:srgbClr val="000000"/>
              </a:solidFill>
              <a:latin typeface="Arial"/>
              <a:ea typeface="Arial"/>
              <a:cs typeface="Arial"/>
              <a:sym typeface="Arial"/>
            </a:endParaRPr>
          </a:p>
        </p:txBody>
      </p:sp>
      <p:pic>
        <p:nvPicPr>
          <p:cNvPr id="168" name="Google Shape;168;g322665aa000_0_358"/>
          <p:cNvPicPr preferRelativeResize="0"/>
          <p:nvPr/>
        </p:nvPicPr>
        <p:blipFill rotWithShape="1">
          <a:blip r:embed="rId3">
            <a:alphaModFix/>
          </a:blip>
          <a:srcRect b="0" l="0" r="0" t="0"/>
          <a:stretch/>
        </p:blipFill>
        <p:spPr>
          <a:xfrm>
            <a:off x="309007" y="344961"/>
            <a:ext cx="1610394" cy="1222562"/>
          </a:xfrm>
          <a:prstGeom prst="rect">
            <a:avLst/>
          </a:prstGeom>
          <a:noFill/>
          <a:ln>
            <a:noFill/>
          </a:ln>
        </p:spPr>
      </p:pic>
      <p:sp>
        <p:nvSpPr>
          <p:cNvPr id="169" name="Google Shape;169;g322665aa000_0_358"/>
          <p:cNvSpPr txBox="1"/>
          <p:nvPr/>
        </p:nvSpPr>
        <p:spPr>
          <a:xfrm>
            <a:off x="526396" y="397493"/>
            <a:ext cx="2466600" cy="9816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OER</a:t>
            </a:r>
            <a:endParaRPr b="1" i="0" sz="2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b="0" i="0" lang="en" sz="2100" u="none" cap="none" strike="noStrike">
                <a:solidFill>
                  <a:schemeClr val="lt1"/>
                </a:solidFill>
                <a:latin typeface="Open Sans"/>
                <a:ea typeface="Open Sans"/>
                <a:cs typeface="Open Sans"/>
                <a:sym typeface="Open Sans"/>
              </a:rPr>
              <a:t>BASIC</a:t>
            </a:r>
            <a:endParaRPr b="0" i="0" sz="2100" u="none" cap="none" strike="noStrike">
              <a:solidFill>
                <a:schemeClr val="lt1"/>
              </a:solidFill>
              <a:latin typeface="Open Sans"/>
              <a:ea typeface="Open Sans"/>
              <a:cs typeface="Open Sans"/>
              <a:sym typeface="Open Sans"/>
            </a:endParaRPr>
          </a:p>
        </p:txBody>
      </p:sp>
      <p:cxnSp>
        <p:nvCxnSpPr>
          <p:cNvPr id="170" name="Google Shape;170;g322665aa000_0_358"/>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171" name="Google Shape;171;g322665aa000_0_358"/>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
        <p:nvSpPr>
          <p:cNvPr id="172" name="Google Shape;172;g322665aa000_0_358"/>
          <p:cNvSpPr txBox="1"/>
          <p:nvPr/>
        </p:nvSpPr>
        <p:spPr>
          <a:xfrm>
            <a:off x="2289420" y="3802931"/>
            <a:ext cx="8172600" cy="4005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Från UNESCO Recommendation on Open Educational Resources</a:t>
            </a:r>
            <a:endParaRPr b="1" i="0" sz="1700" u="none" cap="none" strike="noStrike">
              <a:solidFill>
                <a:srgbClr val="000000"/>
              </a:solidFill>
              <a:latin typeface="Open Sans"/>
              <a:ea typeface="Open Sans"/>
              <a:cs typeface="Open Sans"/>
              <a:sym typeface="Open Sans"/>
            </a:endParaRPr>
          </a:p>
        </p:txBody>
      </p:sp>
      <p:sp>
        <p:nvSpPr>
          <p:cNvPr id="173" name="Google Shape;173;g322665aa000_0_358"/>
          <p:cNvSpPr txBox="1"/>
          <p:nvPr/>
        </p:nvSpPr>
        <p:spPr>
          <a:xfrm>
            <a:off x="2289600" y="4004591"/>
            <a:ext cx="3302700" cy="415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0" i="0" sz="1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7" name="Shape 177"/>
        <p:cNvGrpSpPr/>
        <p:nvPr/>
      </p:nvGrpSpPr>
      <p:grpSpPr>
        <a:xfrm>
          <a:off x="0" y="0"/>
          <a:ext cx="0" cy="0"/>
          <a:chOff x="0" y="0"/>
          <a:chExt cx="0" cy="0"/>
        </a:xfrm>
      </p:grpSpPr>
      <p:sp>
        <p:nvSpPr>
          <p:cNvPr id="178" name="Google Shape;178;g322665aa000_0_370"/>
          <p:cNvSpPr txBox="1"/>
          <p:nvPr/>
        </p:nvSpPr>
        <p:spPr>
          <a:xfrm>
            <a:off x="2106713" y="170779"/>
            <a:ext cx="6765600" cy="1319400"/>
          </a:xfrm>
          <a:prstGeom prst="rect">
            <a:avLst/>
          </a:prstGeom>
          <a:noFill/>
          <a:ln>
            <a:noFill/>
          </a:ln>
        </p:spPr>
        <p:txBody>
          <a:bodyPr anchorCtr="0" anchor="t" bIns="91525" lIns="91525" spcFirstLastPara="1" rIns="91525" wrap="square" tIns="91525">
            <a:spAutoFit/>
          </a:bodyPr>
          <a:lstStyle/>
          <a:p>
            <a:pPr indent="0" lvl="0" marL="0" marR="0" rtl="0" algn="l">
              <a:lnSpc>
                <a:spcPct val="91000"/>
              </a:lnSpc>
              <a:spcBef>
                <a:spcPts val="3800"/>
              </a:spcBef>
              <a:spcAft>
                <a:spcPts val="3800"/>
              </a:spcAft>
              <a:buClr>
                <a:srgbClr val="000000"/>
              </a:buClr>
              <a:buSzPts val="1800"/>
              <a:buFont typeface="Arial"/>
              <a:buNone/>
            </a:pPr>
            <a:r>
              <a:rPr b="1" lang="en" sz="2200">
                <a:solidFill>
                  <a:srgbClr val="004993"/>
                </a:solidFill>
                <a:latin typeface="Open Sans"/>
                <a:ea typeface="Open Sans"/>
                <a:cs typeface="Open Sans"/>
                <a:sym typeface="Open Sans"/>
              </a:rPr>
              <a:t>Öppen utbildning</a:t>
            </a:r>
            <a:r>
              <a:rPr b="1" i="0" lang="en" sz="2200" u="none" cap="none" strike="noStrike">
                <a:solidFill>
                  <a:srgbClr val="004993"/>
                </a:solidFill>
                <a:latin typeface="Open Sans"/>
                <a:ea typeface="Open Sans"/>
                <a:cs typeface="Open Sans"/>
                <a:sym typeface="Open Sans"/>
              </a:rPr>
              <a:t>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OER </a:t>
            </a:r>
            <a:r>
              <a:rPr b="1" i="0" lang="en" sz="2700" u="none" cap="none" strike="noStrike">
                <a:solidFill>
                  <a:srgbClr val="45BEDF"/>
                </a:solidFill>
                <a:latin typeface="Open Sans"/>
                <a:ea typeface="Open Sans"/>
                <a:cs typeface="Open Sans"/>
                <a:sym typeface="Open Sans"/>
              </a:rPr>
              <a:t>+</a:t>
            </a:r>
            <a:r>
              <a:rPr b="1" i="0" lang="en" sz="2700" u="none" cap="none" strike="noStrike">
                <a:solidFill>
                  <a:srgbClr val="004993"/>
                </a:solidFill>
                <a:latin typeface="Open Sans"/>
                <a:ea typeface="Open Sans"/>
                <a:cs typeface="Open Sans"/>
                <a:sym typeface="Open Sans"/>
              </a:rPr>
              <a:t> </a:t>
            </a:r>
            <a:r>
              <a:rPr b="1" lang="en" sz="2200">
                <a:solidFill>
                  <a:srgbClr val="004993"/>
                </a:solidFill>
                <a:latin typeface="Open Sans"/>
                <a:ea typeface="Open Sans"/>
                <a:cs typeface="Open Sans"/>
                <a:sym typeface="Open Sans"/>
              </a:rPr>
              <a:t>lämpliga pedagogiska metoder</a:t>
            </a:r>
            <a:r>
              <a:rPr b="1" i="0" lang="en" sz="2200" u="none" cap="none" strike="noStrike">
                <a:solidFill>
                  <a:srgbClr val="004993"/>
                </a:solidFill>
                <a:latin typeface="Open Sans"/>
                <a:ea typeface="Open Sans"/>
                <a:cs typeface="Open Sans"/>
                <a:sym typeface="Open Sans"/>
              </a:rPr>
              <a:t> </a:t>
            </a:r>
            <a:r>
              <a:rPr b="1" i="0" lang="en" sz="2700" u="none" cap="none" strike="noStrike">
                <a:solidFill>
                  <a:srgbClr val="45BEDF"/>
                </a:solidFill>
                <a:latin typeface="Open Sans"/>
                <a:ea typeface="Open Sans"/>
                <a:cs typeface="Open Sans"/>
                <a:sym typeface="Open Sans"/>
              </a:rPr>
              <a:t>+</a:t>
            </a:r>
            <a:r>
              <a:rPr b="1" i="0" lang="en" sz="2700" u="none" cap="none" strike="noStrike">
                <a:solidFill>
                  <a:srgbClr val="004993"/>
                </a:solidFill>
                <a:latin typeface="Open Sans"/>
                <a:ea typeface="Open Sans"/>
                <a:cs typeface="Open Sans"/>
                <a:sym typeface="Open Sans"/>
              </a:rPr>
              <a:t> </a:t>
            </a:r>
            <a:r>
              <a:rPr b="1" i="0" lang="en" sz="2200" u="none" cap="none" strike="noStrike">
                <a:solidFill>
                  <a:srgbClr val="004993"/>
                </a:solidFill>
                <a:latin typeface="Open Sans"/>
                <a:ea typeface="Open Sans"/>
                <a:cs typeface="Open Sans"/>
                <a:sym typeface="Open Sans"/>
              </a:rPr>
              <a:t>väl utformade lärandemål </a:t>
            </a:r>
            <a:r>
              <a:rPr b="1" i="0" lang="en" sz="2700" u="none" cap="none" strike="noStrike">
                <a:solidFill>
                  <a:srgbClr val="45BEDF"/>
                </a:solidFill>
                <a:latin typeface="Open Sans"/>
                <a:ea typeface="Open Sans"/>
                <a:cs typeface="Open Sans"/>
                <a:sym typeface="Open Sans"/>
              </a:rPr>
              <a:t>+</a:t>
            </a:r>
            <a:r>
              <a:rPr b="1" i="0" lang="en" sz="2700" u="none" cap="none" strike="noStrike">
                <a:solidFill>
                  <a:srgbClr val="004993"/>
                </a:solidFill>
                <a:latin typeface="Open Sans"/>
                <a:ea typeface="Open Sans"/>
                <a:cs typeface="Open Sans"/>
                <a:sym typeface="Open Sans"/>
              </a:rPr>
              <a:t> </a:t>
            </a:r>
            <a:r>
              <a:rPr b="1" i="0" lang="en" sz="2200" u="none" cap="none" strike="noStrike">
                <a:solidFill>
                  <a:srgbClr val="004993"/>
                </a:solidFill>
                <a:latin typeface="Open Sans"/>
                <a:ea typeface="Open Sans"/>
                <a:cs typeface="Open Sans"/>
                <a:sym typeface="Open Sans"/>
              </a:rPr>
              <a:t>mångfald av läraktiviteter </a:t>
            </a:r>
            <a:r>
              <a:rPr b="1" i="0" lang="en" sz="2200" u="none" cap="none" strike="noStrike">
                <a:solidFill>
                  <a:srgbClr val="45BEDF"/>
                </a:solidFill>
                <a:latin typeface="Open Sans"/>
                <a:ea typeface="Open Sans"/>
                <a:cs typeface="Open Sans"/>
                <a:sym typeface="Open Sans"/>
              </a:rPr>
              <a:t>=</a:t>
            </a:r>
            <a:endParaRPr b="1" i="0" sz="2200" u="none" cap="none" strike="noStrike">
              <a:solidFill>
                <a:srgbClr val="45BEDF"/>
              </a:solidFill>
              <a:latin typeface="Open Sans"/>
              <a:ea typeface="Open Sans"/>
              <a:cs typeface="Open Sans"/>
              <a:sym typeface="Open Sans"/>
            </a:endParaRPr>
          </a:p>
        </p:txBody>
      </p:sp>
      <p:sp>
        <p:nvSpPr>
          <p:cNvPr id="179" name="Google Shape;179;g322665aa000_0_3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g322665aa000_0_370"/>
          <p:cNvSpPr txBox="1"/>
          <p:nvPr/>
        </p:nvSpPr>
        <p:spPr>
          <a:xfrm>
            <a:off x="2106720" y="1885269"/>
            <a:ext cx="6614400" cy="2039700"/>
          </a:xfrm>
          <a:prstGeom prst="rect">
            <a:avLst/>
          </a:prstGeom>
          <a:noFill/>
          <a:ln>
            <a:noFill/>
          </a:ln>
        </p:spPr>
        <p:txBody>
          <a:bodyPr anchorCtr="0" anchor="t" bIns="91525" lIns="91525" spcFirstLastPara="1" rIns="91525" wrap="square" tIns="91525">
            <a:spAutoFit/>
          </a:bodyPr>
          <a:lstStyle/>
          <a:p>
            <a:pPr indent="0" lvl="0" marL="0" marR="0" rtl="0" algn="l">
              <a:lnSpc>
                <a:spcPct val="115000"/>
              </a:lnSpc>
              <a:spcBef>
                <a:spcPts val="0"/>
              </a:spcBef>
              <a:spcAft>
                <a:spcPts val="0"/>
              </a:spcAft>
              <a:buClr>
                <a:srgbClr val="000000"/>
              </a:buClr>
              <a:buSzPts val="1500"/>
              <a:buFont typeface="Arial"/>
              <a:buNone/>
            </a:pPr>
            <a:r>
              <a:rPr lang="en" sz="1800">
                <a:solidFill>
                  <a:srgbClr val="004993"/>
                </a:solidFill>
                <a:latin typeface="Open Sans"/>
                <a:ea typeface="Open Sans"/>
                <a:cs typeface="Open Sans"/>
                <a:sym typeface="Open Sans"/>
              </a:rPr>
              <a:t>”ett bredare utbud av innovativa pedagogiska alternativ för att engagera både lärare och lärande att bli mer aktiva deltagare i utbildningsprocesser och skapare av innehåll som medlemmar i mångsidiga och inkluderande kunskapssamhällen.”</a:t>
            </a:r>
            <a:endParaRPr b="0" i="0" sz="3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700" u="none" cap="none" strike="noStrike">
              <a:solidFill>
                <a:srgbClr val="000000"/>
              </a:solidFill>
              <a:latin typeface="Arial"/>
              <a:ea typeface="Arial"/>
              <a:cs typeface="Arial"/>
              <a:sym typeface="Arial"/>
            </a:endParaRPr>
          </a:p>
        </p:txBody>
      </p:sp>
      <p:pic>
        <p:nvPicPr>
          <p:cNvPr id="181" name="Google Shape;181;g322665aa000_0_370"/>
          <p:cNvPicPr preferRelativeResize="0"/>
          <p:nvPr/>
        </p:nvPicPr>
        <p:blipFill rotWithShape="1">
          <a:blip r:embed="rId3">
            <a:alphaModFix/>
          </a:blip>
          <a:srcRect b="0" l="0" r="0" t="0"/>
          <a:stretch/>
        </p:blipFill>
        <p:spPr>
          <a:xfrm>
            <a:off x="309007" y="344961"/>
            <a:ext cx="1610394" cy="1222562"/>
          </a:xfrm>
          <a:prstGeom prst="rect">
            <a:avLst/>
          </a:prstGeom>
          <a:noFill/>
          <a:ln>
            <a:noFill/>
          </a:ln>
        </p:spPr>
      </p:pic>
      <p:sp>
        <p:nvSpPr>
          <p:cNvPr id="182" name="Google Shape;182;g322665aa000_0_370"/>
          <p:cNvSpPr txBox="1"/>
          <p:nvPr/>
        </p:nvSpPr>
        <p:spPr>
          <a:xfrm>
            <a:off x="526396" y="397493"/>
            <a:ext cx="2466600" cy="9816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OER</a:t>
            </a:r>
            <a:endParaRPr b="1" i="0" sz="2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b="0" i="0" lang="en" sz="2100" u="none" cap="none" strike="noStrike">
                <a:solidFill>
                  <a:schemeClr val="lt1"/>
                </a:solidFill>
                <a:latin typeface="Open Sans"/>
                <a:ea typeface="Open Sans"/>
                <a:cs typeface="Open Sans"/>
                <a:sym typeface="Open Sans"/>
              </a:rPr>
              <a:t>BASIC</a:t>
            </a:r>
            <a:endParaRPr b="0" i="0" sz="2100" u="none" cap="none" strike="noStrike">
              <a:solidFill>
                <a:schemeClr val="lt1"/>
              </a:solidFill>
              <a:latin typeface="Open Sans"/>
              <a:ea typeface="Open Sans"/>
              <a:cs typeface="Open Sans"/>
              <a:sym typeface="Open Sans"/>
            </a:endParaRPr>
          </a:p>
        </p:txBody>
      </p:sp>
      <p:cxnSp>
        <p:nvCxnSpPr>
          <p:cNvPr id="183" name="Google Shape;183;g322665aa000_0_370"/>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184" name="Google Shape;184;g322665aa000_0_370"/>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
        <p:nvSpPr>
          <p:cNvPr id="185" name="Google Shape;185;g322665aa000_0_370"/>
          <p:cNvSpPr txBox="1"/>
          <p:nvPr/>
        </p:nvSpPr>
        <p:spPr>
          <a:xfrm>
            <a:off x="2289420" y="3802931"/>
            <a:ext cx="8172600" cy="4005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Från UNESCO Recommendation on Open Educational Resources</a:t>
            </a:r>
            <a:endParaRPr b="1" i="0" sz="1700" u="none" cap="none" strike="noStrike">
              <a:solidFill>
                <a:srgbClr val="000000"/>
              </a:solidFill>
              <a:latin typeface="Open Sans"/>
              <a:ea typeface="Open Sans"/>
              <a:cs typeface="Open Sans"/>
              <a:sym typeface="Open Sans"/>
            </a:endParaRPr>
          </a:p>
        </p:txBody>
      </p:sp>
      <p:sp>
        <p:nvSpPr>
          <p:cNvPr id="186" name="Google Shape;186;g322665aa000_0_370"/>
          <p:cNvSpPr txBox="1"/>
          <p:nvPr/>
        </p:nvSpPr>
        <p:spPr>
          <a:xfrm>
            <a:off x="2289600" y="4004591"/>
            <a:ext cx="3302700" cy="415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0" i="0" sz="1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13"/>
          <p:cNvSpPr txBox="1"/>
          <p:nvPr/>
        </p:nvSpPr>
        <p:spPr>
          <a:xfrm>
            <a:off x="3243450" y="166775"/>
            <a:ext cx="5445000" cy="427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Säkerställ varaktig åtkomst: </a:t>
            </a:r>
            <a:r>
              <a:rPr lang="en">
                <a:solidFill>
                  <a:srgbClr val="004993"/>
                </a:solidFill>
                <a:latin typeface="Open Sans"/>
                <a:ea typeface="Open Sans"/>
                <a:cs typeface="Open Sans"/>
                <a:sym typeface="Open Sans"/>
              </a:rPr>
              <a:t>Studenter har tillgång till lärresurserna även efter </a:t>
            </a:r>
            <a:r>
              <a:rPr lang="en">
                <a:solidFill>
                  <a:srgbClr val="004993"/>
                </a:solidFill>
                <a:latin typeface="Open Sans"/>
                <a:ea typeface="Open Sans"/>
                <a:cs typeface="Open Sans"/>
                <a:sym typeface="Open Sans"/>
              </a:rPr>
              <a:t>att de har </a:t>
            </a:r>
            <a:r>
              <a:rPr lang="en">
                <a:solidFill>
                  <a:srgbClr val="004993"/>
                </a:solidFill>
                <a:latin typeface="Open Sans"/>
                <a:ea typeface="Open Sans"/>
                <a:cs typeface="Open Sans"/>
                <a:sym typeface="Open Sans"/>
              </a:rPr>
              <a:t>slutför</a:t>
            </a:r>
            <a:r>
              <a:rPr lang="en">
                <a:solidFill>
                  <a:srgbClr val="004993"/>
                </a:solidFill>
                <a:latin typeface="Open Sans"/>
                <a:ea typeface="Open Sans"/>
                <a:cs typeface="Open Sans"/>
                <a:sym typeface="Open Sans"/>
              </a:rPr>
              <a:t>t sin</a:t>
            </a:r>
            <a:r>
              <a:rPr lang="en">
                <a:solidFill>
                  <a:srgbClr val="004993"/>
                </a:solidFill>
                <a:latin typeface="Open Sans"/>
                <a:ea typeface="Open Sans"/>
                <a:cs typeface="Open Sans"/>
                <a:sym typeface="Open Sans"/>
              </a:rPr>
              <a:t> kurs.</a:t>
            </a:r>
            <a:br>
              <a:rPr lang="en">
                <a:solidFill>
                  <a:srgbClr val="004993"/>
                </a:solidFill>
                <a:latin typeface="Open Sans"/>
                <a:ea typeface="Open Sans"/>
                <a:cs typeface="Open Sans"/>
                <a:sym typeface="Open Sans"/>
              </a:rPr>
            </a:b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Stöd inkludering</a:t>
            </a:r>
            <a:r>
              <a:rPr b="1" lang="en">
                <a:solidFill>
                  <a:srgbClr val="004993"/>
                </a:solidFill>
                <a:latin typeface="Open Sans"/>
                <a:ea typeface="Open Sans"/>
                <a:cs typeface="Open Sans"/>
                <a:sym typeface="Open Sans"/>
              </a:rPr>
              <a:t>: </a:t>
            </a:r>
            <a:r>
              <a:rPr i="0" lang="en" sz="1400" u="none" cap="none" strike="noStrike">
                <a:solidFill>
                  <a:srgbClr val="004993"/>
                </a:solidFill>
                <a:latin typeface="Open Sans"/>
                <a:ea typeface="Open Sans"/>
                <a:cs typeface="Open Sans"/>
                <a:sym typeface="Open Sans"/>
              </a:rPr>
              <a:t>OER kan anpassas för att återspegla studenters profiler och situation, samt tillgodose inkluderingsbehov på olika nivåer.</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Främja diversifiering av lärande: </a:t>
            </a:r>
            <a:r>
              <a:rPr lang="en">
                <a:solidFill>
                  <a:srgbClr val="004993"/>
                </a:solidFill>
                <a:latin typeface="Open Sans"/>
                <a:ea typeface="Open Sans"/>
                <a:cs typeface="Open Sans"/>
                <a:sym typeface="Open Sans"/>
              </a:rPr>
              <a:t>OER är tillgängliga var, när och hur ofta som helst (underskatta inte värdet av repetition!), och från en mängd olika enheter och format. OER stöder också icke-formella och mindre formella lärmiljöer.</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Främja livslångt lärande: </a:t>
            </a:r>
            <a:r>
              <a:rPr lang="en">
                <a:solidFill>
                  <a:srgbClr val="004993"/>
                </a:solidFill>
                <a:latin typeface="Open Sans"/>
                <a:ea typeface="Open Sans"/>
                <a:cs typeface="Open Sans"/>
                <a:sym typeface="Open Sans"/>
              </a:rPr>
              <a:t>OER är tillgängliga för vem som helst, i</a:t>
            </a:r>
            <a:r>
              <a:rPr lang="en">
                <a:solidFill>
                  <a:srgbClr val="004993"/>
                </a:solidFill>
                <a:latin typeface="Open Sans"/>
                <a:ea typeface="Open Sans"/>
                <a:cs typeface="Open Sans"/>
                <a:sym typeface="Open Sans"/>
              </a:rPr>
              <a:t> alla </a:t>
            </a:r>
            <a:r>
              <a:rPr lang="en">
                <a:solidFill>
                  <a:srgbClr val="004993"/>
                </a:solidFill>
                <a:latin typeface="Open Sans"/>
                <a:ea typeface="Open Sans"/>
                <a:cs typeface="Open Sans"/>
                <a:sym typeface="Open Sans"/>
              </a:rPr>
              <a:t>åld</a:t>
            </a:r>
            <a:r>
              <a:rPr lang="en">
                <a:solidFill>
                  <a:srgbClr val="004993"/>
                </a:solidFill>
                <a:latin typeface="Open Sans"/>
                <a:ea typeface="Open Sans"/>
                <a:cs typeface="Open Sans"/>
                <a:sym typeface="Open Sans"/>
              </a:rPr>
              <a:t>rar</a:t>
            </a:r>
            <a:r>
              <a:rPr lang="en">
                <a:solidFill>
                  <a:srgbClr val="004993"/>
                </a:solidFill>
                <a:latin typeface="Open Sans"/>
                <a:ea typeface="Open Sans"/>
                <a:cs typeface="Open Sans"/>
                <a:sym typeface="Open Sans"/>
              </a:rPr>
              <a:t>, när man vill lära sig något nytt eller gå tillbaka till något för att fräscha upp minnet.</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Spara </a:t>
            </a:r>
            <a:r>
              <a:rPr b="1" lang="en">
                <a:solidFill>
                  <a:srgbClr val="004993"/>
                </a:solidFill>
                <a:latin typeface="Open Sans"/>
                <a:ea typeface="Open Sans"/>
                <a:cs typeface="Open Sans"/>
                <a:sym typeface="Open Sans"/>
              </a:rPr>
              <a:t>i </a:t>
            </a:r>
            <a:r>
              <a:rPr b="1" lang="en">
                <a:solidFill>
                  <a:srgbClr val="004993"/>
                </a:solidFill>
                <a:latin typeface="Open Sans"/>
                <a:ea typeface="Open Sans"/>
                <a:cs typeface="Open Sans"/>
                <a:sym typeface="Open Sans"/>
              </a:rPr>
              <a:t>kostnader: </a:t>
            </a:r>
            <a:r>
              <a:rPr lang="en">
                <a:solidFill>
                  <a:srgbClr val="004993"/>
                </a:solidFill>
                <a:latin typeface="Open Sans"/>
                <a:ea typeface="Open Sans"/>
                <a:cs typeface="Open Sans"/>
                <a:sym typeface="Open Sans"/>
              </a:rPr>
              <a:t>Höga priser kan leda till att studenter använder äldre versioner av vissa publikationer; med OER är detta inget problem.</a:t>
            </a:r>
            <a:endParaRPr i="0" sz="1600" u="none" cap="none" strike="noStrike">
              <a:solidFill>
                <a:srgbClr val="000000"/>
              </a:solidFill>
            </a:endParaRPr>
          </a:p>
        </p:txBody>
      </p:sp>
      <p:cxnSp>
        <p:nvCxnSpPr>
          <p:cNvPr id="193" name="Google Shape;193;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4" name="Google Shape;194;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195" name="Google Shape;195;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3"/>
          <p:cNvSpPr txBox="1"/>
          <p:nvPr/>
        </p:nvSpPr>
        <p:spPr>
          <a:xfrm>
            <a:off x="232200" y="1505375"/>
            <a:ext cx="23319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g322665aa000_0_4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g322665aa000_0_427"/>
          <p:cNvSpPr txBox="1"/>
          <p:nvPr/>
        </p:nvSpPr>
        <p:spPr>
          <a:xfrm>
            <a:off x="3160920" y="1106483"/>
            <a:ext cx="6105900" cy="22284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1400"/>
              <a:buFont typeface="Arial"/>
              <a:buNone/>
            </a:pPr>
            <a:r>
              <a:rPr b="1" lang="en" sz="3000">
                <a:solidFill>
                  <a:srgbClr val="004993"/>
                </a:solidFill>
                <a:latin typeface="Open Sans"/>
                <a:ea typeface="Open Sans"/>
                <a:cs typeface="Open Sans"/>
                <a:sym typeface="Open Sans"/>
              </a:rPr>
              <a:t>Säkerställ varaktig åtkomst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1200"/>
              </a:spcBef>
              <a:spcAft>
                <a:spcPts val="1200"/>
              </a:spcAft>
              <a:buClr>
                <a:srgbClr val="000000"/>
              </a:buClr>
              <a:buSzPts val="1400"/>
              <a:buFont typeface="Arial"/>
              <a:buNone/>
            </a:pPr>
            <a:r>
              <a:rPr lang="en" sz="3000">
                <a:solidFill>
                  <a:srgbClr val="004993"/>
                </a:solidFill>
                <a:latin typeface="Open Sans"/>
                <a:ea typeface="Open Sans"/>
                <a:cs typeface="Open Sans"/>
                <a:sym typeface="Open Sans"/>
              </a:rPr>
              <a:t>Studenter har tillgång till lärresurserna även efter att de har slutfört sin kurs.</a:t>
            </a:r>
            <a:endParaRPr b="0" i="0" sz="3000" u="none" cap="none" strike="noStrike">
              <a:solidFill>
                <a:srgbClr val="000000"/>
              </a:solidFill>
              <a:latin typeface="Arial"/>
              <a:ea typeface="Arial"/>
              <a:cs typeface="Arial"/>
              <a:sym typeface="Arial"/>
            </a:endParaRPr>
          </a:p>
        </p:txBody>
      </p:sp>
      <p:cxnSp>
        <p:nvCxnSpPr>
          <p:cNvPr id="204" name="Google Shape;204;g322665aa000_0_427"/>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205" name="Google Shape;205;g322665aa000_0_427"/>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
        <p:nvSpPr>
          <p:cNvPr id="206" name="Google Shape;206;g322665aa000_0_4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g322665aa000_0_4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g322665aa000_0_427"/>
          <p:cNvSpPr txBox="1"/>
          <p:nvPr/>
        </p:nvSpPr>
        <p:spPr>
          <a:xfrm>
            <a:off x="232200" y="1505375"/>
            <a:ext cx="23319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g322665aa000_0_4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g322665aa000_0_437"/>
          <p:cNvSpPr txBox="1"/>
          <p:nvPr/>
        </p:nvSpPr>
        <p:spPr>
          <a:xfrm>
            <a:off x="3115890" y="981334"/>
            <a:ext cx="6045900" cy="29979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i="0" lang="en" sz="3000" u="none" cap="none" strike="noStrike">
                <a:solidFill>
                  <a:srgbClr val="004993"/>
                </a:solidFill>
                <a:latin typeface="Open Sans"/>
                <a:ea typeface="Open Sans"/>
                <a:cs typeface="Open Sans"/>
                <a:sym typeface="Open Sans"/>
              </a:rPr>
              <a:t>Stöd inkludering</a:t>
            </a:r>
            <a:r>
              <a:rPr b="0" i="0" lang="en" sz="3000" u="none" cap="none" strike="noStrike">
                <a:solidFill>
                  <a:srgbClr val="004993"/>
                </a:solidFill>
                <a:latin typeface="Open Sans"/>
                <a:ea typeface="Open Sans"/>
                <a:cs typeface="Open Sans"/>
                <a:sym typeface="Open Sans"/>
              </a:rPr>
              <a:t> </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rgbClr val="004993"/>
                </a:solidFill>
                <a:latin typeface="Open Sans"/>
                <a:ea typeface="Open Sans"/>
                <a:cs typeface="Open Sans"/>
                <a:sym typeface="Open Sans"/>
              </a:rPr>
              <a:t>OER kan anpassas för att återspegla studenters profiler och situation, samt tillgodose inkluderingsbehov på olika nivåer.</a:t>
            </a:r>
            <a:endParaRPr b="0" i="0" sz="3000" u="none" cap="none" strike="noStrike">
              <a:solidFill>
                <a:srgbClr val="000000"/>
              </a:solidFill>
              <a:latin typeface="Arial"/>
              <a:ea typeface="Arial"/>
              <a:cs typeface="Arial"/>
              <a:sym typeface="Arial"/>
            </a:endParaRPr>
          </a:p>
        </p:txBody>
      </p:sp>
      <p:cxnSp>
        <p:nvCxnSpPr>
          <p:cNvPr id="215" name="Google Shape;215;g322665aa000_0_437"/>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216" name="Google Shape;216;g322665aa000_0_437"/>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217" name="Google Shape;217;g322665aa000_0_4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g322665aa000_0_4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g322665aa000_0_437"/>
          <p:cNvSpPr txBox="1"/>
          <p:nvPr/>
        </p:nvSpPr>
        <p:spPr>
          <a:xfrm>
            <a:off x="232200" y="1505375"/>
            <a:ext cx="23319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g322665aa000_0_44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g322665aa000_0_447"/>
          <p:cNvSpPr txBox="1"/>
          <p:nvPr/>
        </p:nvSpPr>
        <p:spPr>
          <a:xfrm>
            <a:off x="3133860" y="-3682"/>
            <a:ext cx="5896200" cy="43833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Främja diversifiering av lärande</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rgbClr val="004993"/>
                </a:solidFill>
                <a:latin typeface="Open Sans"/>
                <a:ea typeface="Open Sans"/>
                <a:cs typeface="Open Sans"/>
                <a:sym typeface="Open Sans"/>
              </a:rPr>
              <a:t>OER är tillgängliga var, när och hur ofta som helst (underskatta inte värdet av repetition!), och från en mängd olika enheter och format. OER stöder också icke-formella och mindre formella lärmiljöer.</a:t>
            </a:r>
            <a:endParaRPr b="0" i="0" sz="3000" u="none" cap="none" strike="noStrike">
              <a:solidFill>
                <a:srgbClr val="004993"/>
              </a:solidFill>
              <a:latin typeface="Open Sans"/>
              <a:ea typeface="Open Sans"/>
              <a:cs typeface="Open Sans"/>
              <a:sym typeface="Open Sans"/>
            </a:endParaRPr>
          </a:p>
        </p:txBody>
      </p:sp>
      <p:cxnSp>
        <p:nvCxnSpPr>
          <p:cNvPr id="226" name="Google Shape;226;g322665aa000_0_447"/>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227" name="Google Shape;227;g322665aa000_0_447"/>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228" name="Google Shape;228;g322665aa000_0_44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322665aa000_0_44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g322665aa000_0_447"/>
          <p:cNvSpPr txBox="1"/>
          <p:nvPr/>
        </p:nvSpPr>
        <p:spPr>
          <a:xfrm>
            <a:off x="232200" y="1505375"/>
            <a:ext cx="23319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g322665aa000_0_45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g322665aa000_0_457"/>
          <p:cNvSpPr txBox="1"/>
          <p:nvPr/>
        </p:nvSpPr>
        <p:spPr>
          <a:xfrm>
            <a:off x="3133860" y="670123"/>
            <a:ext cx="5695800" cy="29979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Främja livslångt lärande</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rgbClr val="004993"/>
                </a:solidFill>
                <a:latin typeface="Open Sans"/>
                <a:ea typeface="Open Sans"/>
                <a:cs typeface="Open Sans"/>
                <a:sym typeface="Open Sans"/>
              </a:rPr>
              <a:t>OER är tillgängliga för vem som helst, i alla åldrar, när man vill lära sig något nytt eller gå tillbaka till något för att fräscha upp minnet.</a:t>
            </a:r>
            <a:endParaRPr b="0" i="0" sz="3000" u="none" cap="none" strike="noStrike">
              <a:solidFill>
                <a:srgbClr val="000000"/>
              </a:solidFill>
              <a:latin typeface="Arial"/>
              <a:ea typeface="Arial"/>
              <a:cs typeface="Arial"/>
              <a:sym typeface="Arial"/>
            </a:endParaRPr>
          </a:p>
        </p:txBody>
      </p:sp>
      <p:cxnSp>
        <p:nvCxnSpPr>
          <p:cNvPr id="237" name="Google Shape;237;g322665aa000_0_457"/>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238" name="Google Shape;238;g322665aa000_0_457"/>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239" name="Google Shape;239;g322665aa000_0_45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g322665aa000_0_45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g322665aa000_0_457"/>
          <p:cNvSpPr txBox="1"/>
          <p:nvPr/>
        </p:nvSpPr>
        <p:spPr>
          <a:xfrm>
            <a:off x="232200" y="1505375"/>
            <a:ext cx="23319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g322665aa000_0_46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g322665aa000_0_467"/>
          <p:cNvSpPr txBox="1"/>
          <p:nvPr/>
        </p:nvSpPr>
        <p:spPr>
          <a:xfrm>
            <a:off x="3141000" y="829425"/>
            <a:ext cx="5871000" cy="29979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i="0" lang="en" sz="3000" u="none" cap="none" strike="noStrike">
                <a:solidFill>
                  <a:srgbClr val="004993"/>
                </a:solidFill>
                <a:latin typeface="Open Sans"/>
                <a:ea typeface="Open Sans"/>
                <a:cs typeface="Open Sans"/>
                <a:sym typeface="Open Sans"/>
              </a:rPr>
              <a:t>Spara i kostnader</a:t>
            </a:r>
            <a:br>
              <a:rPr b="1" i="0" lang="en" sz="3000" u="none" cap="none" strike="noStrike">
                <a:solidFill>
                  <a:srgbClr val="004993"/>
                </a:solidFill>
                <a:latin typeface="Open Sans"/>
                <a:ea typeface="Open Sans"/>
                <a:cs typeface="Open Sans"/>
                <a:sym typeface="Open Sans"/>
              </a:rPr>
            </a:br>
            <a:r>
              <a:rPr lang="en" sz="3000">
                <a:solidFill>
                  <a:srgbClr val="004993"/>
                </a:solidFill>
                <a:latin typeface="Open Sans"/>
                <a:ea typeface="Open Sans"/>
                <a:cs typeface="Open Sans"/>
                <a:sym typeface="Open Sans"/>
              </a:rPr>
              <a:t>Höga priser kan leda till att studenter använder äldre versioner av vissa publikationer; med OER är detta inget problem.</a:t>
            </a:r>
            <a:endParaRPr b="0" i="0" sz="2500" u="none" cap="none" strike="noStrike">
              <a:solidFill>
                <a:srgbClr val="000000"/>
              </a:solidFill>
              <a:latin typeface="Arial"/>
              <a:ea typeface="Arial"/>
              <a:cs typeface="Arial"/>
              <a:sym typeface="Arial"/>
            </a:endParaRPr>
          </a:p>
        </p:txBody>
      </p:sp>
      <p:cxnSp>
        <p:nvCxnSpPr>
          <p:cNvPr id="248" name="Google Shape;248;g322665aa000_0_467"/>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249" name="Google Shape;249;g322665aa000_0_467"/>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250" name="Google Shape;250;g322665aa000_0_46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g322665aa000_0_46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g322665aa000_0_467"/>
          <p:cNvSpPr txBox="1"/>
          <p:nvPr/>
        </p:nvSpPr>
        <p:spPr>
          <a:xfrm>
            <a:off x="232200" y="1505375"/>
            <a:ext cx="23319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9"/>
          <p:cNvSpPr txBox="1"/>
          <p:nvPr/>
        </p:nvSpPr>
        <p:spPr>
          <a:xfrm>
            <a:off x="3208575" y="19250"/>
            <a:ext cx="5774700" cy="4395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lang="en" sz="1600">
                <a:solidFill>
                  <a:srgbClr val="004993"/>
                </a:solidFill>
                <a:latin typeface="Open Sans"/>
                <a:ea typeface="Open Sans"/>
                <a:cs typeface="Open Sans"/>
                <a:sym typeface="Open Sans"/>
              </a:rPr>
              <a:t>Förbättra inlärningsmöjligheterna: </a:t>
            </a:r>
            <a:r>
              <a:rPr lang="en" sz="1600">
                <a:solidFill>
                  <a:srgbClr val="004993"/>
                </a:solidFill>
                <a:latin typeface="Open Sans"/>
                <a:ea typeface="Open Sans"/>
                <a:cs typeface="Open Sans"/>
                <a:sym typeface="Open Sans"/>
              </a:rPr>
              <a:t>Studenter som använder OER gör det lika bra, eller bättre, än de som använder traditionella material.</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lang="en" sz="1600">
                <a:solidFill>
                  <a:srgbClr val="004993"/>
                </a:solidFill>
                <a:latin typeface="Open Sans"/>
                <a:ea typeface="Open Sans"/>
                <a:cs typeface="Open Sans"/>
                <a:sym typeface="Open Sans"/>
              </a:rPr>
              <a:t>Säkerställ beredskap: </a:t>
            </a:r>
            <a:r>
              <a:rPr lang="en" sz="1600">
                <a:solidFill>
                  <a:srgbClr val="004993"/>
                </a:solidFill>
                <a:latin typeface="Open Sans"/>
                <a:ea typeface="Open Sans"/>
                <a:cs typeface="Open Sans"/>
                <a:sym typeface="Open Sans"/>
              </a:rPr>
              <a:t>OER kan vara tillgänglig redan från början av kurserna, vilket gör att studenterna genast kan börja arbeta med dem.</a:t>
            </a:r>
            <a:r>
              <a:rPr i="0" lang="en" sz="1600" u="none" cap="none" strike="noStrike">
                <a:solidFill>
                  <a:srgbClr val="004993"/>
                </a:solidFill>
                <a:latin typeface="Open Sans"/>
                <a:ea typeface="Open Sans"/>
                <a:cs typeface="Open Sans"/>
                <a:sym typeface="Open Sans"/>
              </a:rPr>
              <a:t> </a:t>
            </a:r>
            <a:endParaRPr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lang="en" sz="1600">
                <a:solidFill>
                  <a:srgbClr val="004993"/>
                </a:solidFill>
                <a:latin typeface="Open Sans"/>
                <a:ea typeface="Open Sans"/>
                <a:cs typeface="Open Sans"/>
                <a:sym typeface="Open Sans"/>
              </a:rPr>
              <a:t>Förbättra kvaliteten: </a:t>
            </a:r>
            <a:r>
              <a:rPr lang="en" sz="1600">
                <a:solidFill>
                  <a:srgbClr val="004993"/>
                </a:solidFill>
                <a:latin typeface="Open Sans"/>
                <a:ea typeface="Open Sans"/>
                <a:cs typeface="Open Sans"/>
                <a:sym typeface="Open Sans"/>
              </a:rPr>
              <a:t>OER möjliggör kvalitetsförbättring, kontinuerliga uppdateringar och snabb spridning, vilket säkerställer att informationen är aktuell.</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lang="en" sz="1600">
                <a:solidFill>
                  <a:srgbClr val="004993"/>
                </a:solidFill>
                <a:latin typeface="Open Sans"/>
                <a:ea typeface="Open Sans"/>
                <a:cs typeface="Open Sans"/>
                <a:sym typeface="Open Sans"/>
              </a:rPr>
              <a:t>Belöna öppna metoder: </a:t>
            </a:r>
            <a:r>
              <a:rPr lang="en" sz="1600">
                <a:solidFill>
                  <a:srgbClr val="004993"/>
                </a:solidFill>
                <a:latin typeface="Open Sans"/>
                <a:ea typeface="Open Sans"/>
                <a:cs typeface="Open Sans"/>
                <a:sym typeface="Open Sans"/>
              </a:rPr>
              <a:t>Studenter kan erkännas som en del av författarteamet och få uppskattning för sitt arbete och sina färdigheter.</a:t>
            </a:r>
            <a:endParaRPr sz="1600">
              <a:solidFill>
                <a:srgbClr val="004993"/>
              </a:solidFill>
              <a:latin typeface="Open Sans"/>
              <a:ea typeface="Open Sans"/>
              <a:cs typeface="Open Sans"/>
              <a:sym typeface="Open Sans"/>
            </a:endParaRPr>
          </a:p>
        </p:txBody>
      </p:sp>
      <p:cxnSp>
        <p:nvCxnSpPr>
          <p:cNvPr id="260" name="Google Shape;260;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1" name="Google Shape;261;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62" name="Google Shape;262;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19"/>
          <p:cNvSpPr txBox="1"/>
          <p:nvPr/>
        </p:nvSpPr>
        <p:spPr>
          <a:xfrm>
            <a:off x="232200" y="1505375"/>
            <a:ext cx="23319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207100" y="34525"/>
            <a:ext cx="8798700" cy="518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200">
                <a:solidFill>
                  <a:srgbClr val="004993"/>
                </a:solidFill>
                <a:latin typeface="Open Sans"/>
                <a:ea typeface="Open Sans"/>
                <a:cs typeface="Open Sans"/>
                <a:sym typeface="Open Sans"/>
              </a:rPr>
              <a:t>V</a:t>
            </a:r>
            <a:r>
              <a:rPr b="1" i="0" lang="en" sz="1200" u="none" cap="none" strike="noStrike">
                <a:solidFill>
                  <a:srgbClr val="004993"/>
                </a:solidFill>
                <a:latin typeface="Open Sans"/>
                <a:ea typeface="Open Sans"/>
                <a:cs typeface="Open Sans"/>
                <a:sym typeface="Open Sans"/>
              </a:rPr>
              <a:t>älkommen till denna verktygslåda för Open Education Benefits! </a:t>
            </a:r>
            <a:r>
              <a:rPr lang="en" sz="1200">
                <a:solidFill>
                  <a:srgbClr val="004993"/>
                </a:solidFill>
                <a:latin typeface="Open Sans"/>
                <a:ea typeface="Open Sans"/>
                <a:cs typeface="Open Sans"/>
                <a:sym typeface="Open Sans"/>
              </a:rPr>
              <a:t>Det är en uppsättning verktyg (bilder, broschyrer och kort) som utarbetats av</a:t>
            </a:r>
            <a:r>
              <a:rPr b="0" i="0" lang="en" sz="1200" u="none" cap="none" strike="noStrike">
                <a:solidFill>
                  <a:srgbClr val="004993"/>
                </a:solidFill>
                <a:latin typeface="Open Sans"/>
                <a:ea typeface="Open Sans"/>
                <a:cs typeface="Open Sans"/>
                <a:sym typeface="Open Sans"/>
              </a:rPr>
              <a:t> </a:t>
            </a:r>
            <a:r>
              <a:rPr b="0" i="0" lang="en" sz="1200" u="sng" cap="none" strike="noStrike">
                <a:solidFill>
                  <a:schemeClr val="hlink"/>
                </a:solidFill>
                <a:latin typeface="Open Sans"/>
                <a:ea typeface="Open Sans"/>
                <a:cs typeface="Open Sans"/>
                <a:sym typeface="Open Sans"/>
                <a:hlinkClick r:id="rId4"/>
              </a:rPr>
              <a:t>The European Network of Open Education Librarians</a:t>
            </a:r>
            <a:r>
              <a:rPr b="0" i="0" lang="en" sz="1200" u="none" cap="none" strike="noStrike">
                <a:solidFill>
                  <a:srgbClr val="004993"/>
                </a:solidFill>
                <a:latin typeface="Open Sans"/>
                <a:ea typeface="Open Sans"/>
                <a:cs typeface="Open Sans"/>
                <a:sym typeface="Open Sans"/>
              </a:rPr>
              <a:t> (ENOEL). </a:t>
            </a:r>
            <a:r>
              <a:rPr lang="en" sz="1200">
                <a:solidFill>
                  <a:srgbClr val="004993"/>
                </a:solidFill>
                <a:latin typeface="Open Sans"/>
                <a:ea typeface="Open Sans"/>
                <a:cs typeface="Open Sans"/>
                <a:sym typeface="Open Sans"/>
              </a:rPr>
              <a:t>Verktygslådans syfte är att öka medvetenheten om vikten av öppen utbildning lyfter fram fördelar för studenter, lärare, institutioner, samhället och bibliotekarier</a:t>
            </a:r>
            <a:r>
              <a:rPr b="0" i="0" lang="en" sz="1200" u="none" cap="none" strike="noStrike">
                <a:solidFill>
                  <a:srgbClr val="004993"/>
                </a:solidFill>
                <a:latin typeface="Open Sans"/>
                <a:ea typeface="Open Sans"/>
                <a:cs typeface="Open Sans"/>
                <a:sym typeface="Open Sans"/>
              </a:rPr>
              <a:t>.</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lang="en" sz="1000">
                <a:solidFill>
                  <a:srgbClr val="004993"/>
                </a:solidFill>
                <a:latin typeface="Open Sans"/>
                <a:ea typeface="Open Sans"/>
                <a:cs typeface="Open Sans"/>
                <a:sym typeface="Open Sans"/>
              </a:rPr>
              <a:t>Detta bildset innehåller </a:t>
            </a:r>
            <a:r>
              <a:rPr b="1" i="0" lang="en" sz="1000" u="none" cap="none" strike="noStrike">
                <a:solidFill>
                  <a:srgbClr val="004993"/>
                </a:solidFill>
                <a:latin typeface="Open Sans"/>
                <a:ea typeface="Open Sans"/>
                <a:cs typeface="Open Sans"/>
                <a:sym typeface="Open Sans"/>
              </a:rPr>
              <a:t>bildmallar</a:t>
            </a:r>
            <a:r>
              <a:rPr b="0" i="0" lang="en"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200"/>
              <a:buFont typeface="Arial"/>
              <a:buNone/>
            </a:pPr>
            <a:r>
              <a:t/>
            </a:r>
            <a:endParaRPr sz="12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200"/>
              <a:buFont typeface="Arial"/>
              <a:buNone/>
            </a:pPr>
            <a:r>
              <a:rPr b="1" lang="en" sz="1000">
                <a:solidFill>
                  <a:srgbClr val="004993"/>
                </a:solidFill>
                <a:latin typeface="Open Sans"/>
                <a:ea typeface="Open Sans"/>
                <a:cs typeface="Open Sans"/>
                <a:sym typeface="Open Sans"/>
              </a:rPr>
              <a:t>Du kan använda mallarna som de är eller anpassa dem efter dina specifika behov. Då du använder mallarna</a:t>
            </a:r>
            <a:r>
              <a:rPr b="1" lang="en" sz="1200">
                <a:solidFill>
                  <a:srgbClr val="004993"/>
                </a:solidFill>
                <a:latin typeface="Open Sans"/>
                <a:ea typeface="Open Sans"/>
                <a:cs typeface="Open Sans"/>
                <a:sym typeface="Open Sans"/>
              </a:rPr>
              <a:t>,</a:t>
            </a:r>
            <a:r>
              <a:rPr lang="en" sz="1000">
                <a:solidFill>
                  <a:srgbClr val="004993"/>
                </a:solidFill>
                <a:latin typeface="Open Sans"/>
                <a:ea typeface="Open Sans"/>
                <a:cs typeface="Open Sans"/>
                <a:sym typeface="Open Sans"/>
              </a:rPr>
              <a:t> laddar du helt enkelt ner hela bildserien eller en enskild bild du vill använda och skriver ut dem</a:t>
            </a:r>
            <a:r>
              <a:rPr lang="en" sz="1200">
                <a:solidFill>
                  <a:srgbClr val="004993"/>
                </a:solidFill>
                <a:latin typeface="Open Sans"/>
                <a:ea typeface="Open Sans"/>
                <a:cs typeface="Open Sans"/>
                <a:sym typeface="Open Sans"/>
              </a:rPr>
              <a:t>. </a:t>
            </a:r>
            <a:r>
              <a:rPr b="1" i="0" lang="en" sz="1000" u="none" cap="none" strike="noStrike">
                <a:solidFill>
                  <a:srgbClr val="004993"/>
                </a:solidFill>
                <a:latin typeface="Open Sans"/>
                <a:ea typeface="Open Sans"/>
                <a:cs typeface="Open Sans"/>
                <a:sym typeface="Open Sans"/>
              </a:rPr>
              <a:t>Om du vill anpassa mallen </a:t>
            </a:r>
            <a:r>
              <a:rPr b="1" lang="en" sz="1000">
                <a:solidFill>
                  <a:srgbClr val="004993"/>
                </a:solidFill>
                <a:latin typeface="Open Sans"/>
                <a:ea typeface="Open Sans"/>
                <a:cs typeface="Open Sans"/>
                <a:sym typeface="Open Sans"/>
              </a:rPr>
              <a:t>enligt </a:t>
            </a:r>
            <a:r>
              <a:rPr b="1" i="0" lang="en" sz="1000" u="none" cap="none" strike="noStrike">
                <a:solidFill>
                  <a:srgbClr val="004993"/>
                </a:solidFill>
                <a:latin typeface="Open Sans"/>
                <a:ea typeface="Open Sans"/>
                <a:cs typeface="Open Sans"/>
                <a:sym typeface="Open Sans"/>
              </a:rPr>
              <a:t>dina behov behöver du:</a:t>
            </a:r>
            <a:endParaRPr b="1" i="0" sz="1000" u="none" cap="none" strike="noStrike">
              <a:solidFill>
                <a:srgbClr val="004993"/>
              </a:solidFill>
              <a:latin typeface="Open Sans"/>
              <a:ea typeface="Open Sans"/>
              <a:cs typeface="Open Sans"/>
              <a:sym typeface="Open Sans"/>
            </a:endParaRPr>
          </a:p>
          <a:p>
            <a:pPr indent="-304800" lvl="0" marL="457200" rtl="0" algn="l">
              <a:lnSpc>
                <a:spcPct val="115000"/>
              </a:lnSpc>
              <a:spcBef>
                <a:spcPts val="0"/>
              </a:spcBef>
              <a:spcAft>
                <a:spcPts val="0"/>
              </a:spcAft>
              <a:buClr>
                <a:srgbClr val="004993"/>
              </a:buClr>
              <a:buSzPts val="1200"/>
              <a:buFont typeface="Open Sans"/>
              <a:buChar char="-"/>
            </a:pPr>
            <a:r>
              <a:rPr lang="en" sz="1000">
                <a:solidFill>
                  <a:srgbClr val="004993"/>
                </a:solidFill>
                <a:latin typeface="Open Sans"/>
                <a:ea typeface="Open Sans"/>
                <a:cs typeface="Open Sans"/>
                <a:sym typeface="Open Sans"/>
              </a:rPr>
              <a:t>Ladda ner ett verktyg du vill använda</a:t>
            </a:r>
            <a:endParaRPr sz="1000">
              <a:solidFill>
                <a:srgbClr val="004993"/>
              </a:solidFill>
              <a:latin typeface="Open Sans"/>
              <a:ea typeface="Open Sans"/>
              <a:cs typeface="Open Sans"/>
              <a:sym typeface="Open Sans"/>
            </a:endParaRPr>
          </a:p>
          <a:p>
            <a:pPr indent="-304800" lvl="0" marL="457200" rtl="0" algn="l">
              <a:lnSpc>
                <a:spcPct val="115000"/>
              </a:lnSpc>
              <a:spcBef>
                <a:spcPts val="0"/>
              </a:spcBef>
              <a:spcAft>
                <a:spcPts val="0"/>
              </a:spcAft>
              <a:buClr>
                <a:srgbClr val="004993"/>
              </a:buClr>
              <a:buSzPts val="1200"/>
              <a:buFont typeface="Open Sans"/>
              <a:buChar char="-"/>
            </a:pPr>
            <a:r>
              <a:rPr lang="en" sz="1000">
                <a:solidFill>
                  <a:srgbClr val="004993"/>
                </a:solidFill>
                <a:latin typeface="Open Sans"/>
                <a:ea typeface="Open Sans"/>
                <a:cs typeface="Open Sans"/>
                <a:sym typeface="Open Sans"/>
              </a:rPr>
              <a:t>Anpassa bilderna enligt dina behov (lägg till din organisations logotyp och gör andra önskade förändringar)</a:t>
            </a:r>
            <a:endParaRPr sz="1000">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lang="en" sz="1000">
                <a:solidFill>
                  <a:srgbClr val="004993"/>
                </a:solidFill>
                <a:latin typeface="Open Sans"/>
                <a:ea typeface="Open Sans"/>
                <a:cs typeface="Open Sans"/>
                <a:sym typeface="Open Sans"/>
              </a:rPr>
              <a:t>Se till att den anpassade versionen har en anteckning som säger: "Detta arbete är en omarbetning av [namnet på filen (till exempel </a:t>
            </a:r>
            <a:r>
              <a:rPr lang="en" sz="1000">
                <a:solidFill>
                  <a:srgbClr val="004993"/>
                </a:solidFill>
                <a:latin typeface="Open Sans"/>
                <a:ea typeface="Open Sans"/>
                <a:cs typeface="Open Sans"/>
                <a:sym typeface="Open Sans"/>
                <a:extLst>
                  <a:ext uri="http://customooxmlschemas.google.com/">
                    <go:slidesCustomData xmlns:go="http://customooxmlschemas.google.com/" textRoundtripDataId="0"/>
                  </a:ext>
                </a:extLst>
              </a:rPr>
              <a:t>Swedish_2. OE benefits - ENOEL leaflets</a:t>
            </a:r>
            <a:r>
              <a:rPr lang="en" sz="1000">
                <a:solidFill>
                  <a:srgbClr val="004993"/>
                </a:solidFill>
                <a:latin typeface="Open Sans"/>
                <a:ea typeface="Open Sans"/>
                <a:cs typeface="Open Sans"/>
                <a:sym typeface="Open Sans"/>
              </a:rPr>
              <a:t>)] [länk till originalkällan: </a:t>
            </a:r>
            <a:r>
              <a:rPr lang="en" sz="1000" u="sng">
                <a:solidFill>
                  <a:srgbClr val="0563C1"/>
                </a:solidFill>
                <a:latin typeface="Open Sans"/>
                <a:ea typeface="Open Sans"/>
                <a:cs typeface="Open Sans"/>
                <a:sym typeface="Open Sans"/>
                <a:hlinkClick r:id="rId5">
                  <a:extLst>
                    <a:ext uri="{A12FA001-AC4F-418D-AE19-62706E023703}">
                      <ahyp:hlinkClr val="tx"/>
                    </a:ext>
                  </a:extLst>
                </a:hlinkClick>
                <a:extLst>
                  <a:ext uri="http://customooxmlschemas.google.com/">
                    <go:slidesCustomData xmlns:go="http://customooxmlschemas.google.com/" textRoundtripDataId="1"/>
                  </a:ext>
                </a:extLst>
              </a:rPr>
              <a:t>https://zenodo.org/doi/10.5281/zenodo.5568482</a:t>
            </a:r>
            <a:r>
              <a:rPr lang="en" sz="1000">
                <a:solidFill>
                  <a:srgbClr val="004993"/>
                </a:solidFill>
                <a:latin typeface="Open Sans"/>
                <a:ea typeface="Open Sans"/>
                <a:cs typeface="Open Sans"/>
                <a:sym typeface="Open Sans"/>
                <a:extLst>
                  <a:ext uri="http://customooxmlschemas.google.com/">
                    <go:slidesCustomData xmlns:go="http://customooxmlschemas.google.com/" textRoundtripDataId="2"/>
                  </a:ext>
                </a:extLst>
              </a:rPr>
              <a:t>] by </a:t>
            </a:r>
            <a:r>
              <a:rPr lang="en" sz="1000" u="sng">
                <a:solidFill>
                  <a:srgbClr val="4472C4"/>
                </a:solidFill>
                <a:latin typeface="Open Sans"/>
                <a:ea typeface="Open Sans"/>
                <a:cs typeface="Open Sans"/>
                <a:sym typeface="Open Sans"/>
                <a:hlinkClick r:id="rId6">
                  <a:extLst>
                    <a:ext uri="{A12FA001-AC4F-418D-AE19-62706E023703}">
                      <ahyp:hlinkClr val="tx"/>
                    </a:ext>
                  </a:extLst>
                </a:hlinkClick>
                <a:extLst>
                  <a:ext uri="http://customooxmlschemas.google.com/">
                    <go:slidesCustomData xmlns:go="http://customooxmlschemas.google.com/" textRoundtripDataId="3"/>
                  </a:ext>
                </a:extLst>
              </a:rPr>
              <a:t>SPARC EUROPE</a:t>
            </a:r>
            <a:r>
              <a:rPr lang="en" sz="1000">
                <a:solidFill>
                  <a:srgbClr val="004993"/>
                </a:solidFill>
                <a:latin typeface="Open Sans"/>
                <a:ea typeface="Open Sans"/>
                <a:cs typeface="Open Sans"/>
                <a:sym typeface="Open Sans"/>
                <a:extLst>
                  <a:ext uri="http://customooxmlschemas.google.com/">
                    <go:slidesCustomData xmlns:go="http://customooxmlschemas.google.com/" textRoundtripDataId="4"/>
                  </a:ext>
                </a:extLst>
              </a:rPr>
              <a:t> (ENOEL), </a:t>
            </a:r>
            <a:r>
              <a:rPr lang="en" sz="1000" u="sng">
                <a:solidFill>
                  <a:srgbClr val="0563C1"/>
                </a:solidFill>
                <a:latin typeface="Open Sans"/>
                <a:ea typeface="Open Sans"/>
                <a:cs typeface="Open Sans"/>
                <a:sym typeface="Open Sans"/>
                <a:hlinkClick r:id="rId7">
                  <a:extLst>
                    <a:ext uri="{A12FA001-AC4F-418D-AE19-62706E023703}">
                      <ahyp:hlinkClr val="tx"/>
                    </a:ext>
                  </a:extLst>
                </a:hlinkClick>
                <a:extLst>
                  <a:ext uri="http://customooxmlschemas.google.com/">
                    <go:slidesCustomData xmlns:go="http://customooxmlschemas.google.com/" textRoundtripDataId="5"/>
                  </a:ext>
                </a:extLst>
              </a:rPr>
              <a:t>CC BY</a:t>
            </a:r>
            <a:r>
              <a:rPr lang="en" sz="1000">
                <a:solidFill>
                  <a:srgbClr val="004993"/>
                </a:solidFill>
                <a:latin typeface="Open Sans"/>
                <a:ea typeface="Open Sans"/>
                <a:cs typeface="Open Sans"/>
                <a:sym typeface="Open Sans"/>
                <a:extLst>
                  <a:ext uri="http://customooxmlschemas.google.com/">
                    <go:slidesCustomData xmlns:go="http://customooxmlschemas.google.com/" textRoundtripDataId="6"/>
                  </a:ext>
                </a:extLst>
              </a:rPr>
              <a:t>.” </a:t>
            </a:r>
            <a:endParaRPr sz="1000">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lang="en" sz="1000">
                <a:solidFill>
                  <a:srgbClr val="004993"/>
                </a:solidFill>
                <a:latin typeface="Open Sans"/>
                <a:ea typeface="Open Sans"/>
                <a:cs typeface="Open Sans"/>
                <a:sym typeface="Open Sans"/>
              </a:rPr>
              <a:t>Nedan hittar du en kort beskrivning av hur bilderna är organiserade och förslag på användningsområden för vissa sidor. Dessa är endast förslag; vi uppmuntrar dig att välja och vraka och skapa verktyg som är skräddarsydda för dina behov.</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Bild 3</a:t>
            </a:r>
            <a:r>
              <a:rPr lang="en" sz="1000">
                <a:solidFill>
                  <a:srgbClr val="004993"/>
                </a:solidFill>
                <a:latin typeface="Open Sans"/>
                <a:ea typeface="Open Sans"/>
                <a:cs typeface="Open Sans"/>
                <a:sym typeface="Open Sans"/>
              </a:rPr>
              <a:t> ger dig ett exempel på hur mallen kan anpassas, inklusive placeringen av din organisations logotyp och attributionsförklaringen.</a:t>
            </a:r>
            <a:endParaRPr sz="10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0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Bilder 4-12 </a:t>
            </a:r>
            <a:r>
              <a:rPr lang="en" sz="1000">
                <a:solidFill>
                  <a:srgbClr val="004993"/>
                </a:solidFill>
                <a:latin typeface="Open Sans"/>
                <a:ea typeface="Open Sans"/>
                <a:cs typeface="Open Sans"/>
                <a:sym typeface="Open Sans"/>
              </a:rPr>
              <a:t>kan användas som "teasers"; de ställer grundläggande frågor och beskriver grunderna för Open Educational Resources (OER). Du kan använda dem som ett intro i din presentation för att locka till nyfikenhet. </a:t>
            </a:r>
            <a:endParaRPr sz="10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0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Bilder 13-51 </a:t>
            </a:r>
            <a:r>
              <a:rPr lang="en" sz="1000">
                <a:solidFill>
                  <a:srgbClr val="004993"/>
                </a:solidFill>
                <a:latin typeface="Open Sans"/>
                <a:ea typeface="Open Sans"/>
                <a:cs typeface="Open Sans"/>
                <a:sym typeface="Open Sans"/>
              </a:rPr>
              <a:t>visar OE-fördelar för fem olika intressenter: studenter (gul bakgrund), lärare (orange bakgrund), institutioner (turkos bakgrund), alla (vit bakgrund) och bibliotekarier (blå bakgrund). Du kan använda dem för att rikta dig till specifika grupper. </a:t>
            </a:r>
            <a:endParaRPr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200"/>
              <a:buFont typeface="Arial"/>
              <a:buNone/>
            </a:pPr>
            <a:r>
              <a:rPr b="1" lang="en" sz="1000">
                <a:solidFill>
                  <a:srgbClr val="004993"/>
                </a:solidFill>
                <a:latin typeface="Open Sans"/>
                <a:ea typeface="Open Sans"/>
                <a:cs typeface="Open Sans"/>
                <a:sym typeface="Open Sans"/>
              </a:rPr>
              <a:t>Inledande bilder för var och en av grupperna</a:t>
            </a:r>
            <a:r>
              <a:rPr lang="en" sz="1000">
                <a:solidFill>
                  <a:srgbClr val="004993"/>
                </a:solidFill>
                <a:latin typeface="Open Sans"/>
                <a:ea typeface="Open Sans"/>
                <a:cs typeface="Open Sans"/>
                <a:sym typeface="Open Sans"/>
              </a:rPr>
              <a:t> (bilder 13, 21, 29, 36, 44) visar vad ENOEL anser vara de mest avgörande fördelarna för varje grupp, sedan visas fördelarna på enskilda sidor. </a:t>
            </a:r>
            <a:r>
              <a:rPr b="1" lang="en" sz="1000">
                <a:solidFill>
                  <a:srgbClr val="004993"/>
                </a:solidFill>
                <a:latin typeface="Open Sans"/>
                <a:ea typeface="Open Sans"/>
                <a:cs typeface="Open Sans"/>
                <a:sym typeface="Open Sans"/>
              </a:rPr>
              <a:t>Återstående bilder i varje grupp</a:t>
            </a:r>
            <a:r>
              <a:rPr lang="en" sz="1000">
                <a:solidFill>
                  <a:srgbClr val="004993"/>
                </a:solidFill>
                <a:latin typeface="Open Sans"/>
                <a:ea typeface="Open Sans"/>
                <a:cs typeface="Open Sans"/>
                <a:sym typeface="Open Sans"/>
              </a:rPr>
              <a:t> beskriver andra förmåner (bilder 19-20 för studenter, 27-28 för lärare, 35 för institutioner, 43 för alla och 50-51 för bibliotekarier).</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20"/>
          <p:cNvSpPr txBox="1"/>
          <p:nvPr/>
        </p:nvSpPr>
        <p:spPr>
          <a:xfrm>
            <a:off x="3208575" y="235350"/>
            <a:ext cx="5558400" cy="4395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lang="en" sz="1600">
                <a:solidFill>
                  <a:srgbClr val="004993"/>
                </a:solidFill>
                <a:latin typeface="Open Sans"/>
                <a:ea typeface="Open Sans"/>
                <a:cs typeface="Open Sans"/>
                <a:sym typeface="Open Sans"/>
              </a:rPr>
              <a:t>Tillåt (mer än bara) ingen kostnad: </a:t>
            </a:r>
            <a:endParaRPr b="1"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lang="en" sz="1600">
                <a:solidFill>
                  <a:srgbClr val="004993"/>
                </a:solidFill>
                <a:latin typeface="Open Sans"/>
                <a:ea typeface="Open Sans"/>
                <a:cs typeface="Open Sans"/>
                <a:sym typeface="Open Sans"/>
              </a:rPr>
              <a:t>OER = gratis + behörigheter</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1" lang="en" sz="1600">
                <a:solidFill>
                  <a:srgbClr val="004993"/>
                </a:solidFill>
                <a:latin typeface="Open Sans"/>
                <a:ea typeface="Open Sans"/>
                <a:cs typeface="Open Sans"/>
                <a:sym typeface="Open Sans"/>
              </a:rPr>
              <a:t>Säkerställ bättre utbildning = säkra en bättre framtid:</a:t>
            </a:r>
            <a:r>
              <a:rPr lang="en" sz="1600">
                <a:solidFill>
                  <a:srgbClr val="004993"/>
                </a:solidFill>
                <a:latin typeface="Open Sans"/>
                <a:ea typeface="Open Sans"/>
                <a:cs typeface="Open Sans"/>
                <a:sym typeface="Open Sans"/>
              </a:rPr>
              <a:t> Hållbarhetsmål 4: "Säkerställ inkluderande och rättvis utbildning av hög kvalitet och främja livslångt lärande för alla."</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1" lang="en" sz="1600">
                <a:solidFill>
                  <a:srgbClr val="004993"/>
                </a:solidFill>
                <a:latin typeface="Open Sans"/>
                <a:ea typeface="Open Sans"/>
                <a:cs typeface="Open Sans"/>
                <a:sym typeface="Open Sans"/>
              </a:rPr>
              <a:t>Förbättra förståelsen: </a:t>
            </a:r>
            <a:r>
              <a:rPr lang="en" sz="1600">
                <a:solidFill>
                  <a:srgbClr val="004993"/>
                </a:solidFill>
                <a:latin typeface="Open Sans"/>
                <a:ea typeface="Open Sans"/>
                <a:cs typeface="Open Sans"/>
                <a:sym typeface="Open Sans"/>
              </a:rPr>
              <a:t>Studenter kan revidera koncept/idéer med hjälp av olika resurser (dvs. upprepa samma koncept med en annan förklaring).</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1" lang="en" sz="1600">
                <a:solidFill>
                  <a:srgbClr val="004993"/>
                </a:solidFill>
                <a:latin typeface="Open Sans"/>
                <a:ea typeface="Open Sans"/>
                <a:cs typeface="Open Sans"/>
                <a:sym typeface="Open Sans"/>
              </a:rPr>
              <a:t>Samskapa: </a:t>
            </a:r>
            <a:r>
              <a:rPr lang="en" sz="1600">
                <a:solidFill>
                  <a:srgbClr val="004993"/>
                </a:solidFill>
                <a:latin typeface="Open Sans"/>
                <a:ea typeface="Open Sans"/>
                <a:cs typeface="Open Sans"/>
                <a:sym typeface="Open Sans"/>
              </a:rPr>
              <a:t>OER ger studenterna möjlighet att vara medskapande partners vilket gynnar dem själva.</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1" sz="1600">
              <a:solidFill>
                <a:srgbClr val="004993"/>
              </a:solidFill>
              <a:latin typeface="Open Sans"/>
              <a:ea typeface="Open Sans"/>
              <a:cs typeface="Open Sans"/>
              <a:sym typeface="Open Sans"/>
            </a:endParaRPr>
          </a:p>
        </p:txBody>
      </p:sp>
      <p:cxnSp>
        <p:nvCxnSpPr>
          <p:cNvPr id="270" name="Google Shape;270;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1" name="Google Shape;271;p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72" name="Google Shape;272;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0"/>
          <p:cNvSpPr txBox="1"/>
          <p:nvPr/>
        </p:nvSpPr>
        <p:spPr>
          <a:xfrm>
            <a:off x="232200" y="1505375"/>
            <a:ext cx="23319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studenter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8" name="Shape 278"/>
        <p:cNvGrpSpPr/>
        <p:nvPr/>
      </p:nvGrpSpPr>
      <p:grpSpPr>
        <a:xfrm>
          <a:off x="0" y="0"/>
          <a:ext cx="0" cy="0"/>
          <a:chOff x="0" y="0"/>
          <a:chExt cx="0" cy="0"/>
        </a:xfrm>
      </p:grpSpPr>
      <p:sp>
        <p:nvSpPr>
          <p:cNvPr id="279" name="Google Shape;279;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1"/>
          <p:cNvSpPr txBox="1"/>
          <p:nvPr/>
        </p:nvSpPr>
        <p:spPr>
          <a:xfrm>
            <a:off x="3202900" y="-46075"/>
            <a:ext cx="5834400" cy="467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Tillåt anpassning: </a:t>
            </a:r>
            <a:r>
              <a:rPr lang="en" sz="1600">
                <a:solidFill>
                  <a:srgbClr val="004993"/>
                </a:solidFill>
                <a:latin typeface="Open Sans"/>
                <a:ea typeface="Open Sans"/>
                <a:cs typeface="Open Sans"/>
                <a:sym typeface="Open Sans"/>
              </a:rPr>
              <a:t>Lärare kan </a:t>
            </a:r>
            <a:r>
              <a:rPr lang="en" sz="1600">
                <a:solidFill>
                  <a:srgbClr val="004993"/>
                </a:solidFill>
                <a:latin typeface="Open Sans"/>
                <a:ea typeface="Open Sans"/>
                <a:cs typeface="Open Sans"/>
                <a:sym typeface="Open Sans"/>
              </a:rPr>
              <a:t>(delvis eller helt) </a:t>
            </a:r>
            <a:r>
              <a:rPr lang="en" sz="1600">
                <a:solidFill>
                  <a:srgbClr val="004993"/>
                </a:solidFill>
                <a:latin typeface="Open Sans"/>
                <a:ea typeface="Open Sans"/>
                <a:cs typeface="Open Sans"/>
                <a:sym typeface="Open Sans"/>
              </a:rPr>
              <a:t>anpassa OER, skapa den bästa sammansättningen av kursmaterial för varje inlärningsupplevelse och kontinuerligt förbättra kvaliteten på OER.</a:t>
            </a:r>
            <a:endParaRPr sz="1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Säkerställ öppen pedagogik: </a:t>
            </a:r>
            <a:r>
              <a:rPr lang="en" sz="1600">
                <a:solidFill>
                  <a:srgbClr val="004993"/>
                </a:solidFill>
                <a:latin typeface="Open Sans"/>
                <a:ea typeface="Open Sans"/>
                <a:cs typeface="Open Sans"/>
                <a:sym typeface="Open Sans"/>
              </a:rPr>
              <a:t>Med OER är studenterna djupt engagerade i utbildningsprocessen och i skapandet av lärmaterial som, med lärarens vägledning, gör dem till sina egna.</a:t>
            </a:r>
            <a:endParaRPr sz="1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Ökat anseende: </a:t>
            </a:r>
            <a:r>
              <a:rPr lang="en" sz="1600">
                <a:solidFill>
                  <a:srgbClr val="004993"/>
                </a:solidFill>
                <a:latin typeface="Open Sans"/>
                <a:ea typeface="Open Sans"/>
                <a:cs typeface="Open Sans"/>
                <a:sym typeface="Open Sans"/>
              </a:rPr>
              <a:t>Kvalitativa OER ökar lärarens anseende på lokal och global nivå, och erbjuder samtidigt nya möjligheter att samarbeta med kollegor över hela världen.</a:t>
            </a:r>
            <a:endParaRPr sz="1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600" u="none" cap="none" strike="noStrike">
                <a:solidFill>
                  <a:srgbClr val="004993"/>
                </a:solidFill>
                <a:latin typeface="Open Sans"/>
                <a:ea typeface="Open Sans"/>
                <a:cs typeface="Open Sans"/>
                <a:sym typeface="Open Sans"/>
              </a:rPr>
              <a:t>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Minska arbetsbelastningen: </a:t>
            </a:r>
            <a:r>
              <a:rPr lang="en" sz="1600">
                <a:solidFill>
                  <a:srgbClr val="004993"/>
                </a:solidFill>
                <a:latin typeface="Open Sans"/>
                <a:ea typeface="Open Sans"/>
                <a:cs typeface="Open Sans"/>
                <a:sym typeface="Open Sans"/>
              </a:rPr>
              <a:t>Lärare behöver inte uppfinna hjulet på nytt varje gång, utan kan återanvända det som redan finns. </a:t>
            </a:r>
            <a:endParaRPr sz="1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sz="12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Inspirera</a:t>
            </a:r>
            <a:r>
              <a:rPr lang="en" sz="1600">
                <a:solidFill>
                  <a:srgbClr val="004993"/>
                </a:solidFill>
                <a:latin typeface="Open Sans"/>
                <a:ea typeface="Open Sans"/>
                <a:cs typeface="Open Sans"/>
                <a:sym typeface="Open Sans"/>
              </a:rPr>
              <a:t>: OER är ett sätt att få nya idéer.</a:t>
            </a:r>
            <a:endParaRPr b="0" i="0" sz="1800" u="none" cap="none" strike="noStrike">
              <a:solidFill>
                <a:srgbClr val="000000"/>
              </a:solidFill>
              <a:latin typeface="Arial"/>
              <a:ea typeface="Arial"/>
              <a:cs typeface="Arial"/>
              <a:sym typeface="Arial"/>
            </a:endParaRPr>
          </a:p>
        </p:txBody>
      </p:sp>
      <p:cxnSp>
        <p:nvCxnSpPr>
          <p:cNvPr id="282" name="Google Shape;282;p21"/>
          <p:cNvCxnSpPr/>
          <p:nvPr/>
        </p:nvCxnSpPr>
        <p:spPr>
          <a:xfrm>
            <a:off x="-643600" y="4526550"/>
            <a:ext cx="9177300" cy="0"/>
          </a:xfrm>
          <a:prstGeom prst="straightConnector1">
            <a:avLst/>
          </a:prstGeom>
          <a:noFill/>
          <a:ln cap="flat" cmpd="sng" w="9525">
            <a:solidFill>
              <a:srgbClr val="004993"/>
            </a:solidFill>
            <a:prstDash val="solid"/>
            <a:round/>
            <a:headEnd len="sm" w="sm" type="none"/>
            <a:tailEnd len="sm" w="sm" type="none"/>
          </a:ln>
        </p:spPr>
      </p:cxnSp>
      <p:pic>
        <p:nvPicPr>
          <p:cNvPr id="283" name="Google Shape;283;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4" name="Google Shape;284;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1"/>
          <p:cNvSpPr txBox="1"/>
          <p:nvPr/>
        </p:nvSpPr>
        <p:spPr>
          <a:xfrm>
            <a:off x="232200" y="1505375"/>
            <a:ext cx="2331900" cy="156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800">
                <a:solidFill>
                  <a:schemeClr val="lt1"/>
                </a:solidFill>
                <a:latin typeface="Open Sans"/>
                <a:ea typeface="Open Sans"/>
                <a:cs typeface="Open Sans"/>
                <a:sym typeface="Open Sans"/>
              </a:rPr>
              <a:t>Fördelar med öppen utbildning för </a:t>
            </a:r>
            <a:r>
              <a:rPr b="1" lang="en" sz="2800">
                <a:solidFill>
                  <a:schemeClr val="accent4"/>
                </a:solidFill>
                <a:latin typeface="Open Sans"/>
                <a:ea typeface="Open Sans"/>
                <a:cs typeface="Open Sans"/>
                <a:sym typeface="Open Sans"/>
              </a:rPr>
              <a:t>lärare</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9" name="Shape 289"/>
        <p:cNvGrpSpPr/>
        <p:nvPr/>
      </p:nvGrpSpPr>
      <p:grpSpPr>
        <a:xfrm>
          <a:off x="0" y="0"/>
          <a:ext cx="0" cy="0"/>
          <a:chOff x="0" y="0"/>
          <a:chExt cx="0" cy="0"/>
        </a:xfrm>
      </p:grpSpPr>
      <p:sp>
        <p:nvSpPr>
          <p:cNvPr id="290" name="Google Shape;290;g322665aa000_0_5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g322665aa000_0_524"/>
          <p:cNvSpPr txBox="1"/>
          <p:nvPr/>
        </p:nvSpPr>
        <p:spPr>
          <a:xfrm>
            <a:off x="3100890" y="543165"/>
            <a:ext cx="5548200" cy="36750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2800">
                <a:solidFill>
                  <a:srgbClr val="004993"/>
                </a:solidFill>
                <a:latin typeface="Open Sans"/>
                <a:ea typeface="Open Sans"/>
                <a:cs typeface="Open Sans"/>
                <a:sym typeface="Open Sans"/>
              </a:rPr>
              <a:t>Tillåt anpassning</a:t>
            </a:r>
            <a:endParaRPr b="1"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2800">
                <a:solidFill>
                  <a:srgbClr val="004993"/>
                </a:solidFill>
                <a:latin typeface="Open Sans"/>
                <a:ea typeface="Open Sans"/>
                <a:cs typeface="Open Sans"/>
                <a:sym typeface="Open Sans"/>
              </a:rPr>
              <a:t>Lärare kan (delvis eller helt) anpassa OER, skapa den bästa sammansättningen av kursmaterial för varje inlärningsupplevelse och kontinuerligt förbättra kvaliteten på OER.</a:t>
            </a:r>
            <a:endParaRPr b="0" i="0" sz="2800" u="none" cap="none" strike="noStrike">
              <a:solidFill>
                <a:srgbClr val="004993"/>
              </a:solidFill>
              <a:latin typeface="Arial"/>
              <a:ea typeface="Arial"/>
              <a:cs typeface="Arial"/>
              <a:sym typeface="Arial"/>
            </a:endParaRPr>
          </a:p>
        </p:txBody>
      </p:sp>
      <p:cxnSp>
        <p:nvCxnSpPr>
          <p:cNvPr id="292" name="Google Shape;292;g322665aa000_0_52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293" name="Google Shape;293;g322665aa000_0_52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294" name="Google Shape;294;g322665aa000_0_5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322665aa000_0_5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g322665aa000_0_524"/>
          <p:cNvSpPr txBox="1"/>
          <p:nvPr/>
        </p:nvSpPr>
        <p:spPr>
          <a:xfrm>
            <a:off x="232200" y="1505375"/>
            <a:ext cx="2331900" cy="156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800">
                <a:solidFill>
                  <a:schemeClr val="lt1"/>
                </a:solidFill>
                <a:latin typeface="Open Sans"/>
                <a:ea typeface="Open Sans"/>
                <a:cs typeface="Open Sans"/>
                <a:sym typeface="Open Sans"/>
              </a:rPr>
              <a:t>Fördelar med öppen utbildning för </a:t>
            </a:r>
            <a:r>
              <a:rPr b="1" lang="en" sz="2800">
                <a:solidFill>
                  <a:schemeClr val="accent4"/>
                </a:solidFill>
                <a:latin typeface="Open Sans"/>
                <a:ea typeface="Open Sans"/>
                <a:cs typeface="Open Sans"/>
                <a:sym typeface="Open Sans"/>
              </a:rPr>
              <a:t>lärare</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0" name="Shape 300"/>
        <p:cNvGrpSpPr/>
        <p:nvPr/>
      </p:nvGrpSpPr>
      <p:grpSpPr>
        <a:xfrm>
          <a:off x="0" y="0"/>
          <a:ext cx="0" cy="0"/>
          <a:chOff x="0" y="0"/>
          <a:chExt cx="0" cy="0"/>
        </a:xfrm>
      </p:grpSpPr>
      <p:sp>
        <p:nvSpPr>
          <p:cNvPr id="301" name="Google Shape;301;g322665aa000_0_5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g322665aa000_0_534"/>
          <p:cNvSpPr txBox="1"/>
          <p:nvPr/>
        </p:nvSpPr>
        <p:spPr>
          <a:xfrm>
            <a:off x="3119370" y="493331"/>
            <a:ext cx="5972400" cy="32442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2800">
                <a:solidFill>
                  <a:srgbClr val="004993"/>
                </a:solidFill>
                <a:latin typeface="Open Sans"/>
                <a:ea typeface="Open Sans"/>
                <a:cs typeface="Open Sans"/>
                <a:sym typeface="Open Sans"/>
              </a:rPr>
              <a:t>Säkerställ öppen pedagogik</a:t>
            </a:r>
            <a:r>
              <a:rPr b="0" i="0" lang="en" sz="2800" u="none" cap="none" strike="noStrike">
                <a:solidFill>
                  <a:srgbClr val="004993"/>
                </a:solidFill>
                <a:latin typeface="Open Sans"/>
                <a:ea typeface="Open Sans"/>
                <a:cs typeface="Open Sans"/>
                <a:sym typeface="Open Sans"/>
              </a:rPr>
              <a:t> </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2800">
                <a:solidFill>
                  <a:srgbClr val="004993"/>
                </a:solidFill>
                <a:latin typeface="Open Sans"/>
                <a:ea typeface="Open Sans"/>
                <a:cs typeface="Open Sans"/>
                <a:sym typeface="Open Sans"/>
              </a:rPr>
              <a:t>Med OER är studenterna djupt engagerade i utbildningsprocessen och i skapandet av lärmaterial som, med lärarens vägledning, gör dem till sina egna.</a:t>
            </a:r>
            <a:endParaRPr b="0" i="0" sz="2800" u="none" cap="none" strike="noStrike">
              <a:solidFill>
                <a:srgbClr val="000000"/>
              </a:solidFill>
              <a:latin typeface="Arial"/>
              <a:ea typeface="Arial"/>
              <a:cs typeface="Arial"/>
              <a:sym typeface="Arial"/>
            </a:endParaRPr>
          </a:p>
        </p:txBody>
      </p:sp>
      <p:cxnSp>
        <p:nvCxnSpPr>
          <p:cNvPr id="303" name="Google Shape;303;g322665aa000_0_53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304" name="Google Shape;304;g322665aa000_0_53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305" name="Google Shape;305;g322665aa000_0_5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g322665aa000_0_5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g322665aa000_0_534"/>
          <p:cNvSpPr txBox="1"/>
          <p:nvPr/>
        </p:nvSpPr>
        <p:spPr>
          <a:xfrm>
            <a:off x="232200" y="1505375"/>
            <a:ext cx="2331900" cy="156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800">
                <a:solidFill>
                  <a:schemeClr val="lt1"/>
                </a:solidFill>
                <a:latin typeface="Open Sans"/>
                <a:ea typeface="Open Sans"/>
                <a:cs typeface="Open Sans"/>
                <a:sym typeface="Open Sans"/>
              </a:rPr>
              <a:t>Fördelar med öppen utbildning för </a:t>
            </a:r>
            <a:r>
              <a:rPr b="1" lang="en" sz="2800">
                <a:solidFill>
                  <a:schemeClr val="accent4"/>
                </a:solidFill>
                <a:latin typeface="Open Sans"/>
                <a:ea typeface="Open Sans"/>
                <a:cs typeface="Open Sans"/>
                <a:sym typeface="Open Sans"/>
              </a:rPr>
              <a:t>lärare</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1" name="Shape 311"/>
        <p:cNvGrpSpPr/>
        <p:nvPr/>
      </p:nvGrpSpPr>
      <p:grpSpPr>
        <a:xfrm>
          <a:off x="0" y="0"/>
          <a:ext cx="0" cy="0"/>
          <a:chOff x="0" y="0"/>
          <a:chExt cx="0" cy="0"/>
        </a:xfrm>
      </p:grpSpPr>
      <p:sp>
        <p:nvSpPr>
          <p:cNvPr id="312" name="Google Shape;312;g322665aa000_0_5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g322665aa000_0_544"/>
          <p:cNvSpPr txBox="1"/>
          <p:nvPr/>
        </p:nvSpPr>
        <p:spPr>
          <a:xfrm>
            <a:off x="3141240" y="650390"/>
            <a:ext cx="5854800" cy="28131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2800">
                <a:solidFill>
                  <a:srgbClr val="004993"/>
                </a:solidFill>
                <a:latin typeface="Open Sans"/>
                <a:ea typeface="Open Sans"/>
                <a:cs typeface="Open Sans"/>
                <a:sym typeface="Open Sans"/>
              </a:rPr>
              <a:t>Ökat anseende</a:t>
            </a:r>
            <a:endParaRPr b="1"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2800">
                <a:solidFill>
                  <a:srgbClr val="004993"/>
                </a:solidFill>
                <a:latin typeface="Open Sans"/>
                <a:ea typeface="Open Sans"/>
                <a:cs typeface="Open Sans"/>
                <a:sym typeface="Open Sans"/>
              </a:rPr>
              <a:t>Kvalitativa OER ökar lärarens anseende på lokal och global nivå, och erbjuder samtidigt nya möjligheter att samarbeta med kollegor över hela världen.</a:t>
            </a:r>
            <a:endParaRPr b="0" i="0" sz="2800" u="none" cap="none" strike="noStrike">
              <a:solidFill>
                <a:srgbClr val="000000"/>
              </a:solidFill>
              <a:latin typeface="Arial"/>
              <a:ea typeface="Arial"/>
              <a:cs typeface="Arial"/>
              <a:sym typeface="Arial"/>
            </a:endParaRPr>
          </a:p>
        </p:txBody>
      </p:sp>
      <p:cxnSp>
        <p:nvCxnSpPr>
          <p:cNvPr id="314" name="Google Shape;314;g322665aa000_0_54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315" name="Google Shape;315;g322665aa000_0_54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316" name="Google Shape;316;g322665aa000_0_54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g322665aa000_0_54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g322665aa000_0_544"/>
          <p:cNvSpPr txBox="1"/>
          <p:nvPr/>
        </p:nvSpPr>
        <p:spPr>
          <a:xfrm>
            <a:off x="232200" y="1505375"/>
            <a:ext cx="2331900" cy="156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800">
                <a:solidFill>
                  <a:schemeClr val="lt1"/>
                </a:solidFill>
                <a:latin typeface="Open Sans"/>
                <a:ea typeface="Open Sans"/>
                <a:cs typeface="Open Sans"/>
                <a:sym typeface="Open Sans"/>
              </a:rPr>
              <a:t>Fördelar med öppen utbildning för </a:t>
            </a:r>
            <a:r>
              <a:rPr b="1" lang="en" sz="2800">
                <a:solidFill>
                  <a:schemeClr val="accent4"/>
                </a:solidFill>
                <a:latin typeface="Open Sans"/>
                <a:ea typeface="Open Sans"/>
                <a:cs typeface="Open Sans"/>
                <a:sym typeface="Open Sans"/>
              </a:rPr>
              <a:t>lärare</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2" name="Shape 322"/>
        <p:cNvGrpSpPr/>
        <p:nvPr/>
      </p:nvGrpSpPr>
      <p:grpSpPr>
        <a:xfrm>
          <a:off x="0" y="0"/>
          <a:ext cx="0" cy="0"/>
          <a:chOff x="0" y="0"/>
          <a:chExt cx="0" cy="0"/>
        </a:xfrm>
      </p:grpSpPr>
      <p:sp>
        <p:nvSpPr>
          <p:cNvPr id="323" name="Google Shape;323;g322665aa000_0_55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g322665aa000_0_554"/>
          <p:cNvSpPr txBox="1"/>
          <p:nvPr/>
        </p:nvSpPr>
        <p:spPr>
          <a:xfrm>
            <a:off x="3131250" y="1064498"/>
            <a:ext cx="6105900" cy="25362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Minska arbetsbelastningen</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rgbClr val="004993"/>
                </a:solidFill>
                <a:latin typeface="Open Sans"/>
                <a:ea typeface="Open Sans"/>
                <a:cs typeface="Open Sans"/>
                <a:sym typeface="Open Sans"/>
              </a:rPr>
              <a:t>Lärare behöver inte uppfinna hjulet på nytt varje gång, utan kan återanvända det som redan finns.</a:t>
            </a:r>
            <a:r>
              <a:rPr b="0" i="0" lang="en" sz="3000" u="none" cap="none" strike="noStrike">
                <a:solidFill>
                  <a:srgbClr val="004993"/>
                </a:solidFill>
                <a:latin typeface="Open Sans"/>
                <a:ea typeface="Open Sans"/>
                <a:cs typeface="Open Sans"/>
                <a:sym typeface="Open Sans"/>
              </a:rPr>
              <a:t> </a:t>
            </a:r>
            <a:endParaRPr b="0" i="0" sz="3000" u="none" cap="none" strike="noStrike">
              <a:solidFill>
                <a:srgbClr val="000000"/>
              </a:solidFill>
              <a:latin typeface="Arial"/>
              <a:ea typeface="Arial"/>
              <a:cs typeface="Arial"/>
              <a:sym typeface="Arial"/>
            </a:endParaRPr>
          </a:p>
        </p:txBody>
      </p:sp>
      <p:cxnSp>
        <p:nvCxnSpPr>
          <p:cNvPr id="325" name="Google Shape;325;g322665aa000_0_55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326" name="Google Shape;326;g322665aa000_0_55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327" name="Google Shape;327;g322665aa000_0_55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g322665aa000_0_55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g322665aa000_0_554"/>
          <p:cNvSpPr txBox="1"/>
          <p:nvPr/>
        </p:nvSpPr>
        <p:spPr>
          <a:xfrm>
            <a:off x="232200" y="1505375"/>
            <a:ext cx="2331900" cy="156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800">
                <a:solidFill>
                  <a:schemeClr val="lt1"/>
                </a:solidFill>
                <a:latin typeface="Open Sans"/>
                <a:ea typeface="Open Sans"/>
                <a:cs typeface="Open Sans"/>
                <a:sym typeface="Open Sans"/>
              </a:rPr>
              <a:t>Fördelar med öppen utbildning för </a:t>
            </a:r>
            <a:r>
              <a:rPr b="1" lang="en" sz="2800">
                <a:solidFill>
                  <a:schemeClr val="accent4"/>
                </a:solidFill>
                <a:latin typeface="Open Sans"/>
                <a:ea typeface="Open Sans"/>
                <a:cs typeface="Open Sans"/>
                <a:sym typeface="Open Sans"/>
              </a:rPr>
              <a:t>lärare</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g322665aa000_0_56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g322665aa000_0_564"/>
          <p:cNvSpPr txBox="1"/>
          <p:nvPr/>
        </p:nvSpPr>
        <p:spPr>
          <a:xfrm>
            <a:off x="3118110" y="1777091"/>
            <a:ext cx="6105900" cy="11508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i="0" lang="en" sz="3000" u="none" cap="none" strike="noStrike">
                <a:solidFill>
                  <a:srgbClr val="004993"/>
                </a:solidFill>
                <a:latin typeface="Open Sans"/>
                <a:ea typeface="Open Sans"/>
                <a:cs typeface="Open Sans"/>
                <a:sym typeface="Open Sans"/>
              </a:rPr>
              <a:t>Inspirera</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b="0" i="0" lang="en" sz="3000" u="none" cap="none" strike="noStrike">
                <a:solidFill>
                  <a:srgbClr val="004993"/>
                </a:solidFill>
                <a:latin typeface="Open Sans"/>
                <a:ea typeface="Open Sans"/>
                <a:cs typeface="Open Sans"/>
                <a:sym typeface="Open Sans"/>
              </a:rPr>
              <a:t>OER är ett sätt att få nya idéer.</a:t>
            </a:r>
            <a:endParaRPr b="0" i="0" sz="3000" u="none" cap="none" strike="noStrike">
              <a:solidFill>
                <a:srgbClr val="000000"/>
              </a:solidFill>
              <a:latin typeface="Arial"/>
              <a:ea typeface="Arial"/>
              <a:cs typeface="Arial"/>
              <a:sym typeface="Arial"/>
            </a:endParaRPr>
          </a:p>
        </p:txBody>
      </p:sp>
      <p:cxnSp>
        <p:nvCxnSpPr>
          <p:cNvPr id="336" name="Google Shape;336;g322665aa000_0_56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337" name="Google Shape;337;g322665aa000_0_56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338" name="Google Shape;338;g322665aa000_0_56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g322665aa000_0_56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g322665aa000_0_564"/>
          <p:cNvSpPr txBox="1"/>
          <p:nvPr/>
        </p:nvSpPr>
        <p:spPr>
          <a:xfrm>
            <a:off x="232200" y="1505375"/>
            <a:ext cx="2331900" cy="156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800">
                <a:solidFill>
                  <a:schemeClr val="lt1"/>
                </a:solidFill>
                <a:latin typeface="Open Sans"/>
                <a:ea typeface="Open Sans"/>
                <a:cs typeface="Open Sans"/>
                <a:sym typeface="Open Sans"/>
              </a:rPr>
              <a:t>Fördelar med öppen utbildning för </a:t>
            </a:r>
            <a:r>
              <a:rPr b="1" lang="en" sz="2800">
                <a:solidFill>
                  <a:schemeClr val="accent4"/>
                </a:solidFill>
                <a:latin typeface="Open Sans"/>
                <a:ea typeface="Open Sans"/>
                <a:cs typeface="Open Sans"/>
                <a:sym typeface="Open Sans"/>
              </a:rPr>
              <a:t>lärare</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p27"/>
          <p:cNvSpPr txBox="1"/>
          <p:nvPr/>
        </p:nvSpPr>
        <p:spPr>
          <a:xfrm>
            <a:off x="3123975" y="105375"/>
            <a:ext cx="5895900" cy="434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Främja aktiva tillvägagångssätt: </a:t>
            </a:r>
            <a:r>
              <a:rPr lang="en" sz="1600">
                <a:solidFill>
                  <a:srgbClr val="004993"/>
                </a:solidFill>
                <a:latin typeface="Open Sans"/>
                <a:ea typeface="Open Sans"/>
                <a:cs typeface="Open Sans"/>
                <a:sym typeface="Open Sans"/>
              </a:rPr>
              <a:t>Lärare kan utforma olika praktiska strategier för att stödja "learning-by-doing" -upplevelser genom  att omorganisera/anpassa OER.</a:t>
            </a:r>
            <a:endParaRPr sz="16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Främja samarbete: </a:t>
            </a:r>
            <a:r>
              <a:rPr lang="en" sz="1600">
                <a:solidFill>
                  <a:srgbClr val="004993"/>
                </a:solidFill>
                <a:latin typeface="Open Sans"/>
                <a:ea typeface="Open Sans"/>
                <a:cs typeface="Open Sans"/>
                <a:sym typeface="Open Sans"/>
              </a:rPr>
              <a:t>Återkoppling mellan kollegor, studentsamarbete och expertmedverkan förstärks och berikar lärarna, tack vare processen som de öppna licenserna för med sig.</a:t>
            </a:r>
            <a:endParaRPr sz="16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Stöd innovation: </a:t>
            </a:r>
            <a:r>
              <a:rPr lang="en" sz="1600">
                <a:solidFill>
                  <a:srgbClr val="004993"/>
                </a:solidFill>
                <a:latin typeface="Open Sans"/>
                <a:ea typeface="Open Sans"/>
                <a:cs typeface="Open Sans"/>
                <a:sym typeface="Open Sans"/>
              </a:rPr>
              <a:t>OER erbjuder möjligheter att förbättra kvaliteten på undervisnings- och läromaterial, så att andra kan bygga vidare på dem och ge konstruktiv feedback.</a:t>
            </a:r>
            <a:endParaRPr sz="16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Säkerställ arv: </a:t>
            </a:r>
            <a:r>
              <a:rPr lang="en" sz="1600">
                <a:solidFill>
                  <a:srgbClr val="004993"/>
                </a:solidFill>
                <a:latin typeface="Open Sans"/>
                <a:ea typeface="Open Sans"/>
                <a:cs typeface="Open Sans"/>
                <a:sym typeface="Open Sans"/>
              </a:rPr>
              <a:t>Återanvändningsprocessen som initierades av OER fortsätter även efter pensionering.</a:t>
            </a:r>
            <a:endParaRPr sz="1600">
              <a:solidFill>
                <a:srgbClr val="004993"/>
              </a:solidFill>
              <a:latin typeface="Open Sans"/>
              <a:ea typeface="Open Sans"/>
              <a:cs typeface="Open Sans"/>
              <a:sym typeface="Open Sans"/>
            </a:endParaRPr>
          </a:p>
          <a:p>
            <a:pPr indent="0" lvl="0" marL="0" marR="0" rtl="0" algn="l">
              <a:lnSpc>
                <a:spcPct val="115000"/>
              </a:lnSpc>
              <a:spcBef>
                <a:spcPts val="1000"/>
              </a:spcBef>
              <a:spcAft>
                <a:spcPts val="1000"/>
              </a:spcAft>
              <a:buClr>
                <a:schemeClr val="dk1"/>
              </a:buClr>
              <a:buSzPts val="1100"/>
              <a:buFont typeface="Arial"/>
              <a:buNone/>
            </a:pPr>
            <a:r>
              <a:t/>
            </a:r>
            <a:endParaRPr b="1" sz="1600">
              <a:solidFill>
                <a:srgbClr val="004993"/>
              </a:solidFill>
              <a:latin typeface="Open Sans"/>
              <a:ea typeface="Open Sans"/>
              <a:cs typeface="Open Sans"/>
              <a:sym typeface="Open Sans"/>
            </a:endParaRPr>
          </a:p>
        </p:txBody>
      </p:sp>
      <p:sp>
        <p:nvSpPr>
          <p:cNvPr id="346" name="Google Shape;346;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9" name="Google Shape;349;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0" name="Google Shape;350;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27"/>
          <p:cNvSpPr txBox="1"/>
          <p:nvPr/>
        </p:nvSpPr>
        <p:spPr>
          <a:xfrm>
            <a:off x="232200" y="1505375"/>
            <a:ext cx="2331900" cy="156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800">
                <a:solidFill>
                  <a:schemeClr val="lt1"/>
                </a:solidFill>
                <a:latin typeface="Open Sans"/>
                <a:ea typeface="Open Sans"/>
                <a:cs typeface="Open Sans"/>
                <a:sym typeface="Open Sans"/>
              </a:rPr>
              <a:t>Fördelar med öppen utbildning för </a:t>
            </a:r>
            <a:r>
              <a:rPr b="1" lang="en" sz="2800">
                <a:solidFill>
                  <a:schemeClr val="accent4"/>
                </a:solidFill>
                <a:latin typeface="Open Sans"/>
                <a:ea typeface="Open Sans"/>
                <a:cs typeface="Open Sans"/>
                <a:sym typeface="Open Sans"/>
              </a:rPr>
              <a:t>lärare</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5" name="Shape 355"/>
        <p:cNvGrpSpPr/>
        <p:nvPr/>
      </p:nvGrpSpPr>
      <p:grpSpPr>
        <a:xfrm>
          <a:off x="0" y="0"/>
          <a:ext cx="0" cy="0"/>
          <a:chOff x="0" y="0"/>
          <a:chExt cx="0" cy="0"/>
        </a:xfrm>
      </p:grpSpPr>
      <p:sp>
        <p:nvSpPr>
          <p:cNvPr id="356" name="Google Shape;356;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8" name="Google Shape;358;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9" name="Google Shape;359;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0" name="Google Shape;360;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 name="Google Shape;361;p28"/>
          <p:cNvSpPr txBox="1"/>
          <p:nvPr/>
        </p:nvSpPr>
        <p:spPr>
          <a:xfrm>
            <a:off x="232200" y="1505375"/>
            <a:ext cx="2331900" cy="156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800">
                <a:solidFill>
                  <a:schemeClr val="lt1"/>
                </a:solidFill>
                <a:latin typeface="Open Sans"/>
                <a:ea typeface="Open Sans"/>
                <a:cs typeface="Open Sans"/>
                <a:sym typeface="Open Sans"/>
              </a:rPr>
              <a:t>Fördelar med öppen utbildning för </a:t>
            </a:r>
            <a:r>
              <a:rPr b="1" lang="en" sz="2800">
                <a:solidFill>
                  <a:schemeClr val="accent4"/>
                </a:solidFill>
                <a:latin typeface="Open Sans"/>
                <a:ea typeface="Open Sans"/>
                <a:cs typeface="Open Sans"/>
                <a:sym typeface="Open Sans"/>
              </a:rPr>
              <a:t>lärare</a:t>
            </a:r>
            <a:endParaRPr b="1" i="0" sz="2700" u="none" cap="none" strike="noStrike">
              <a:solidFill>
                <a:schemeClr val="accent4"/>
              </a:solidFill>
              <a:latin typeface="Open Sans"/>
              <a:ea typeface="Open Sans"/>
              <a:cs typeface="Open Sans"/>
              <a:sym typeface="Open Sans"/>
            </a:endParaRPr>
          </a:p>
        </p:txBody>
      </p:sp>
      <p:sp>
        <p:nvSpPr>
          <p:cNvPr id="362" name="Google Shape;362;p28"/>
          <p:cNvSpPr txBox="1"/>
          <p:nvPr/>
        </p:nvSpPr>
        <p:spPr>
          <a:xfrm>
            <a:off x="3175800" y="489575"/>
            <a:ext cx="5460000" cy="3546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Utöka valmöjligheterna: </a:t>
            </a:r>
            <a:r>
              <a:rPr lang="en" sz="1600">
                <a:solidFill>
                  <a:srgbClr val="004993"/>
                </a:solidFill>
                <a:latin typeface="Open Sans"/>
                <a:ea typeface="Open Sans"/>
                <a:cs typeface="Open Sans"/>
                <a:sym typeface="Open Sans"/>
              </a:rPr>
              <a:t>OER-läroböcker utökar lärarnas resurser och kan garantera samma höga kvalitetsnivå som traditionella läroböcker.</a:t>
            </a:r>
            <a:endParaRPr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Förbättra akademisk frihet: </a:t>
            </a:r>
            <a:r>
              <a:rPr lang="en" sz="1600">
                <a:solidFill>
                  <a:srgbClr val="004993"/>
                </a:solidFill>
                <a:latin typeface="Open Sans"/>
                <a:ea typeface="Open Sans"/>
                <a:cs typeface="Open Sans"/>
                <a:sym typeface="Open Sans"/>
              </a:rPr>
              <a:t>Öppna licenser på OER ger fakulteter möjlighet att regelbundet ändra och uppdatera lärresurserna för sina kurser.</a:t>
            </a:r>
            <a:endParaRPr b="1"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sz="16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Visa på innovation och kreativitet: </a:t>
            </a:r>
            <a:r>
              <a:rPr lang="en" sz="1600">
                <a:solidFill>
                  <a:srgbClr val="004993"/>
                </a:solidFill>
                <a:latin typeface="Open Sans"/>
                <a:ea typeface="Open Sans"/>
                <a:cs typeface="Open Sans"/>
                <a:sym typeface="Open Sans"/>
              </a:rPr>
              <a:t>Fakultetens kreativitet kan imponera på potentiella studenter och sponsorer. Detta kan bidra till ökat antal sökande till vissa kurser och öka uppskattningen för enskilda lärare.</a:t>
            </a:r>
            <a:endParaRPr sz="1600">
              <a:solidFill>
                <a:srgbClr val="004993"/>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6" name="Shape 366"/>
        <p:cNvGrpSpPr/>
        <p:nvPr/>
      </p:nvGrpSpPr>
      <p:grpSpPr>
        <a:xfrm>
          <a:off x="0" y="0"/>
          <a:ext cx="0" cy="0"/>
          <a:chOff x="0" y="0"/>
          <a:chExt cx="0" cy="0"/>
        </a:xfrm>
      </p:grpSpPr>
      <p:sp>
        <p:nvSpPr>
          <p:cNvPr id="367" name="Google Shape;367;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9" name="Google Shape;369;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0" name="Google Shape;370;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1" name="Google Shape;371;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29"/>
          <p:cNvSpPr txBox="1"/>
          <p:nvPr/>
        </p:nvSpPr>
        <p:spPr>
          <a:xfrm>
            <a:off x="287875" y="1505375"/>
            <a:ext cx="252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2700" u="none" cap="none" strike="noStrike">
              <a:solidFill>
                <a:srgbClr val="45BEDF"/>
              </a:solidFill>
              <a:latin typeface="Open Sans"/>
              <a:ea typeface="Open Sans"/>
              <a:cs typeface="Open Sans"/>
              <a:sym typeface="Open Sans"/>
            </a:endParaRPr>
          </a:p>
        </p:txBody>
      </p:sp>
      <p:sp>
        <p:nvSpPr>
          <p:cNvPr id="373" name="Google Shape;373;p29"/>
          <p:cNvSpPr txBox="1"/>
          <p:nvPr/>
        </p:nvSpPr>
        <p:spPr>
          <a:xfrm>
            <a:off x="3037500" y="41550"/>
            <a:ext cx="6139800" cy="449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Främja stordriftsfördelar:</a:t>
            </a:r>
            <a:r>
              <a:rPr lang="en">
                <a:solidFill>
                  <a:schemeClr val="lt1"/>
                </a:solidFill>
                <a:latin typeface="Open Sans"/>
                <a:ea typeface="Open Sans"/>
                <a:cs typeface="Open Sans"/>
                <a:sym typeface="Open Sans"/>
              </a:rPr>
              <a:t> OER är gratis online, kan skrivas ut, kan sparas för alltid och är lätta att uppdatera. Resurser som annars skulle gå till att köpa in läroböcker kan omdirigeras till teknik, förbättrad undervisning eller minskad skuldsättning.</a:t>
            </a:r>
            <a:endParaRPr>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Stöder fakultetsutveckling: </a:t>
            </a:r>
            <a:r>
              <a:rPr lang="en">
                <a:solidFill>
                  <a:schemeClr val="lt1"/>
                </a:solidFill>
                <a:latin typeface="Open Sans"/>
                <a:ea typeface="Open Sans"/>
                <a:cs typeface="Open Sans"/>
                <a:sym typeface="Open Sans"/>
              </a:rPr>
              <a:t>Ökad tillgång till och användning av OER och peer-to-peer-lärande mellan fakultetsmedlemmar främjas tillsammans med kvaliteten på utbildningsmaterial.</a:t>
            </a:r>
            <a:br>
              <a:rPr lang="en">
                <a:solidFill>
                  <a:schemeClr val="lt1"/>
                </a:solidFill>
                <a:latin typeface="Open Sans"/>
                <a:ea typeface="Open Sans"/>
                <a:cs typeface="Open Sans"/>
                <a:sym typeface="Open Sans"/>
              </a:rPr>
            </a:br>
            <a:endParaRPr b="1">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Få ut mesta möjliga av offentliga investeringar: </a:t>
            </a:r>
            <a:r>
              <a:rPr lang="en">
                <a:solidFill>
                  <a:schemeClr val="lt1"/>
                </a:solidFill>
                <a:latin typeface="Open Sans"/>
                <a:ea typeface="Open Sans"/>
                <a:cs typeface="Open Sans"/>
                <a:sym typeface="Open Sans"/>
              </a:rPr>
              <a:t>Resurser som kommer från offentlig finansiering används för att skapa offentlig kunskap och delas tvärgående genom institutioner till reducerade extrakostnader.</a:t>
            </a:r>
            <a:br>
              <a:rPr lang="en">
                <a:solidFill>
                  <a:schemeClr val="lt1"/>
                </a:solidFill>
                <a:latin typeface="Open Sans"/>
                <a:ea typeface="Open Sans"/>
                <a:cs typeface="Open Sans"/>
                <a:sym typeface="Open Sans"/>
              </a:rPr>
            </a:br>
            <a:endParaRPr b="1">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Stöd egenreklam: </a:t>
            </a:r>
            <a:r>
              <a:rPr lang="en">
                <a:solidFill>
                  <a:schemeClr val="lt1"/>
                </a:solidFill>
                <a:latin typeface="Open Sans"/>
                <a:ea typeface="Open Sans"/>
                <a:cs typeface="Open Sans"/>
                <a:sym typeface="Open Sans"/>
              </a:rPr>
              <a:t>Den offentliga bilden av institutionen kan i hög grad dra nytta av dess delade och återanvända högkvalitativa OER.</a:t>
            </a:r>
            <a:br>
              <a:rPr lang="en">
                <a:solidFill>
                  <a:schemeClr val="lt1"/>
                </a:solidFill>
                <a:latin typeface="Open Sans"/>
                <a:ea typeface="Open Sans"/>
                <a:cs typeface="Open Sans"/>
                <a:sym typeface="Open Sans"/>
              </a:rPr>
            </a:br>
            <a:endParaRPr>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Stöd internationellt samarbete: </a:t>
            </a:r>
            <a:r>
              <a:rPr lang="en">
                <a:solidFill>
                  <a:schemeClr val="lt1"/>
                </a:solidFill>
                <a:latin typeface="Open Sans"/>
                <a:ea typeface="Open Sans"/>
                <a:cs typeface="Open Sans"/>
                <a:sym typeface="Open Sans"/>
              </a:rPr>
              <a:t>Att arbeta med OER ökar institutionens synlighet och förbättrar dess rykte på internationell nivå genom aktivt samarbete med andra institutioner globalt.</a:t>
            </a:r>
            <a:r>
              <a:rPr b="0" i="0" lang="en" u="none" cap="none" strike="noStrike">
                <a:solidFill>
                  <a:schemeClr val="lt1"/>
                </a:solidFill>
                <a:latin typeface="Open Sans"/>
                <a:ea typeface="Open Sans"/>
                <a:cs typeface="Open Sans"/>
                <a:sym typeface="Open Sans"/>
              </a:rPr>
              <a:t>  </a:t>
            </a:r>
            <a:endParaRPr b="1" i="0" u="none" cap="none" strike="noStrike">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g322665aa000_0_57"/>
          <p:cNvSpPr txBox="1"/>
          <p:nvPr/>
        </p:nvSpPr>
        <p:spPr>
          <a:xfrm>
            <a:off x="3890330" y="1214075"/>
            <a:ext cx="21882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 sz="4600">
                <a:solidFill>
                  <a:srgbClr val="004993"/>
                </a:solidFill>
                <a:latin typeface="Open Sans"/>
                <a:ea typeface="Open Sans"/>
                <a:cs typeface="Open Sans"/>
                <a:sym typeface="Open Sans"/>
              </a:rPr>
              <a:t>Vad är </a:t>
            </a:r>
            <a:r>
              <a:rPr b="1" i="0" lang="en" sz="4600" u="none" cap="none" strike="noStrike">
                <a:solidFill>
                  <a:srgbClr val="004993"/>
                </a:solidFill>
                <a:latin typeface="Open Sans"/>
                <a:ea typeface="Open Sans"/>
                <a:cs typeface="Open Sans"/>
                <a:sym typeface="Open Sans"/>
              </a:rPr>
              <a:t>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OER?</a:t>
            </a:r>
            <a:endParaRPr b="1" i="0" sz="4600" u="none" cap="none" strike="noStrike">
              <a:solidFill>
                <a:srgbClr val="004993"/>
              </a:solidFill>
              <a:latin typeface="Open Sans"/>
              <a:ea typeface="Open Sans"/>
              <a:cs typeface="Open Sans"/>
              <a:sym typeface="Open Sans"/>
            </a:endParaRPr>
          </a:p>
        </p:txBody>
      </p:sp>
      <p:sp>
        <p:nvSpPr>
          <p:cNvPr id="73" name="Google Shape;73;g322665aa000_0_5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g322665aa000_0_57"/>
          <p:cNvPicPr preferRelativeResize="0"/>
          <p:nvPr/>
        </p:nvPicPr>
        <p:blipFill rotWithShape="1">
          <a:blip r:embed="rId4">
            <a:alphaModFix/>
          </a:blip>
          <a:srcRect b="0" l="0" r="0" t="0"/>
          <a:stretch/>
        </p:blipFill>
        <p:spPr>
          <a:xfrm>
            <a:off x="910680" y="1379455"/>
            <a:ext cx="2464350" cy="1870859"/>
          </a:xfrm>
          <a:prstGeom prst="rect">
            <a:avLst/>
          </a:prstGeom>
          <a:noFill/>
          <a:ln>
            <a:noFill/>
          </a:ln>
        </p:spPr>
      </p:pic>
      <p:sp>
        <p:nvSpPr>
          <p:cNvPr id="75" name="Google Shape;75;g322665aa000_0_57"/>
          <p:cNvSpPr txBox="1"/>
          <p:nvPr/>
        </p:nvSpPr>
        <p:spPr>
          <a:xfrm>
            <a:off x="1388910" y="1591127"/>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76" name="Google Shape;76;g322665aa000_0_57"/>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77" name="Google Shape;77;g322665aa000_0_57"/>
          <p:cNvPicPr preferRelativeResize="0"/>
          <p:nvPr/>
        </p:nvPicPr>
        <p:blipFill rotWithShape="1">
          <a:blip r:embed="rId5">
            <a:alphaModFix/>
          </a:blip>
          <a:srcRect b="0" l="0" r="0" t="0"/>
          <a:stretch/>
        </p:blipFill>
        <p:spPr>
          <a:xfrm>
            <a:off x="149258" y="4670911"/>
            <a:ext cx="1062458" cy="371741"/>
          </a:xfrm>
          <a:prstGeom prst="rect">
            <a:avLst/>
          </a:prstGeom>
          <a:noFill/>
          <a:ln>
            <a:noFill/>
          </a:ln>
        </p:spPr>
      </p:pic>
      <p:sp>
        <p:nvSpPr>
          <p:cNvPr id="78" name="Google Shape;78;g322665aa000_0_57"/>
          <p:cNvSpPr txBox="1"/>
          <p:nvPr/>
        </p:nvSpPr>
        <p:spPr>
          <a:xfrm>
            <a:off x="7345112" y="4678687"/>
            <a:ext cx="1539000" cy="4620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rgbClr val="000000"/>
                </a:solidFill>
                <a:latin typeface="Open Sans"/>
                <a:ea typeface="Open Sans"/>
                <a:cs typeface="Open Sans"/>
                <a:sym typeface="Open Sans"/>
              </a:rPr>
              <a:t>Your organisation’s logo </a:t>
            </a:r>
            <a:endParaRPr b="0" i="0" sz="900" u="none" cap="none" strike="noStrike">
              <a:solidFill>
                <a:srgbClr val="000000"/>
              </a:solidFill>
              <a:latin typeface="Open Sans"/>
              <a:ea typeface="Open Sans"/>
              <a:cs typeface="Open Sans"/>
              <a:sym typeface="Open Sans"/>
            </a:endParaRPr>
          </a:p>
        </p:txBody>
      </p:sp>
      <p:sp>
        <p:nvSpPr>
          <p:cNvPr id="79" name="Google Shape;79;g322665aa000_0_57"/>
          <p:cNvSpPr txBox="1"/>
          <p:nvPr/>
        </p:nvSpPr>
        <p:spPr>
          <a:xfrm>
            <a:off x="6129750" y="235539"/>
            <a:ext cx="2754300" cy="10122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0000"/>
                </a:solidFill>
                <a:latin typeface="Arial"/>
                <a:ea typeface="Arial"/>
                <a:cs typeface="Arial"/>
                <a:sym typeface="Arial"/>
              </a:rPr>
              <a:t>EXEMPEL PÅ MODIFIERINGAR ENLIGT DINA BEHOV</a:t>
            </a:r>
            <a:endParaRPr b="0" i="0" sz="1700" u="none" cap="none" strike="noStrike">
              <a:solidFill>
                <a:srgbClr val="FF0000"/>
              </a:solidFill>
              <a:latin typeface="Arial"/>
              <a:ea typeface="Arial"/>
              <a:cs typeface="Arial"/>
              <a:sym typeface="Arial"/>
            </a:endParaRPr>
          </a:p>
        </p:txBody>
      </p:sp>
      <p:sp>
        <p:nvSpPr>
          <p:cNvPr id="80" name="Google Shape;80;g322665aa000_0_57"/>
          <p:cNvSpPr/>
          <p:nvPr/>
        </p:nvSpPr>
        <p:spPr>
          <a:xfrm>
            <a:off x="3041160" y="3963994"/>
            <a:ext cx="280500" cy="7146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112500" lIns="112500" spcFirstLastPara="1" rIns="112500" wrap="square" tIns="112500">
            <a:no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Arial"/>
              <a:ea typeface="Arial"/>
              <a:cs typeface="Arial"/>
              <a:sym typeface="Arial"/>
            </a:endParaRPr>
          </a:p>
        </p:txBody>
      </p:sp>
      <p:sp>
        <p:nvSpPr>
          <p:cNvPr id="81" name="Google Shape;81;g322665aa000_0_57"/>
          <p:cNvSpPr/>
          <p:nvPr/>
        </p:nvSpPr>
        <p:spPr>
          <a:xfrm>
            <a:off x="8171610" y="4009823"/>
            <a:ext cx="280500" cy="7146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112500" lIns="112500" spcFirstLastPara="1" rIns="112500" wrap="square" tIns="112500">
            <a:noAutofit/>
          </a:bodyPr>
          <a:lstStyle/>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Arial"/>
              <a:ea typeface="Arial"/>
              <a:cs typeface="Arial"/>
              <a:sym typeface="Arial"/>
            </a:endParaRPr>
          </a:p>
        </p:txBody>
      </p:sp>
      <p:sp>
        <p:nvSpPr>
          <p:cNvPr id="82" name="Google Shape;82;g322665aa000_0_57"/>
          <p:cNvSpPr txBox="1"/>
          <p:nvPr/>
        </p:nvSpPr>
        <p:spPr>
          <a:xfrm>
            <a:off x="3375030" y="3985697"/>
            <a:ext cx="3210900" cy="4890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1700"/>
              <a:buFont typeface="Arial"/>
              <a:buNone/>
            </a:pPr>
            <a:r>
              <a:rPr lang="en" sz="1700">
                <a:solidFill>
                  <a:srgbClr val="FF0000"/>
                </a:solidFill>
              </a:rPr>
              <a:t>Lägg till attributförklaringen</a:t>
            </a:r>
            <a:endParaRPr b="0" i="0" sz="1700" u="none" cap="none" strike="noStrike">
              <a:solidFill>
                <a:srgbClr val="FF0000"/>
              </a:solidFill>
              <a:latin typeface="Arial"/>
              <a:ea typeface="Arial"/>
              <a:cs typeface="Arial"/>
              <a:sym typeface="Arial"/>
            </a:endParaRPr>
          </a:p>
        </p:txBody>
      </p:sp>
      <p:sp>
        <p:nvSpPr>
          <p:cNvPr id="83" name="Google Shape;83;g322665aa000_0_57"/>
          <p:cNvSpPr txBox="1"/>
          <p:nvPr/>
        </p:nvSpPr>
        <p:spPr>
          <a:xfrm>
            <a:off x="5810160" y="3347871"/>
            <a:ext cx="3210900" cy="4890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1700"/>
              <a:buFont typeface="Arial"/>
              <a:buNone/>
            </a:pPr>
            <a:r>
              <a:rPr lang="en" sz="1700">
                <a:solidFill>
                  <a:srgbClr val="FF0000"/>
                </a:solidFill>
              </a:rPr>
              <a:t>Lägg till </a:t>
            </a:r>
            <a:r>
              <a:rPr b="0" i="0" lang="en" sz="1700" u="none" cap="none" strike="noStrike">
                <a:solidFill>
                  <a:srgbClr val="FF0000"/>
                </a:solidFill>
                <a:latin typeface="Arial"/>
                <a:ea typeface="Arial"/>
                <a:cs typeface="Arial"/>
                <a:sym typeface="Arial"/>
              </a:rPr>
              <a:t>organisationens logo</a:t>
            </a:r>
            <a:endParaRPr b="0" i="0" sz="1700" u="none" cap="none" strike="noStrike">
              <a:solidFill>
                <a:srgbClr val="FF0000"/>
              </a:solidFill>
              <a:latin typeface="Arial"/>
              <a:ea typeface="Arial"/>
              <a:cs typeface="Arial"/>
              <a:sym typeface="Arial"/>
            </a:endParaRPr>
          </a:p>
        </p:txBody>
      </p:sp>
      <p:sp>
        <p:nvSpPr>
          <p:cNvPr id="84" name="Google Shape;84;g322665aa000_0_57"/>
          <p:cNvSpPr txBox="1"/>
          <p:nvPr/>
        </p:nvSpPr>
        <p:spPr>
          <a:xfrm>
            <a:off x="1407780" y="4704362"/>
            <a:ext cx="5741400" cy="4620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rgbClr val="000000"/>
                </a:solidFill>
                <a:latin typeface="Open Sans"/>
                <a:ea typeface="Open Sans"/>
                <a:cs typeface="Open Sans"/>
                <a:sym typeface="Open Sans"/>
              </a:rPr>
              <a:t>This work is a derivative of “</a:t>
            </a:r>
            <a:r>
              <a:rPr b="0" i="0" lang="en" sz="900" u="none" cap="none" strike="noStrike">
                <a:solidFill>
                  <a:srgbClr val="000000"/>
                </a:solidFill>
                <a:latin typeface="Open Sans"/>
                <a:ea typeface="Open Sans"/>
                <a:cs typeface="Open Sans"/>
                <a:sym typeface="Open Sans"/>
                <a:extLst>
                  <a:ext uri="http://customooxmlschemas.google.com/">
                    <go:slidesCustomData xmlns:go="http://customooxmlschemas.google.com/" textRoundtripDataId="7"/>
                  </a:ext>
                </a:extLst>
              </a:rPr>
              <a:t>Swedish</a:t>
            </a:r>
            <a:r>
              <a:rPr lang="en" sz="900">
                <a:latin typeface="Open Sans"/>
                <a:ea typeface="Open Sans"/>
                <a:cs typeface="Open Sans"/>
                <a:sym typeface="Open Sans"/>
                <a:extLst>
                  <a:ext uri="http://customooxmlschemas.google.com/">
                    <go:slidesCustomData xmlns:go="http://customooxmlschemas.google.com/" textRoundtripDataId="8"/>
                  </a:ext>
                </a:extLst>
              </a:rPr>
              <a:t>_1</a:t>
            </a:r>
            <a:r>
              <a:rPr b="0" i="0" lang="en" sz="900" u="none" cap="none" strike="noStrike">
                <a:solidFill>
                  <a:srgbClr val="000000"/>
                </a:solidFill>
                <a:latin typeface="Open Sans"/>
                <a:ea typeface="Open Sans"/>
                <a:cs typeface="Open Sans"/>
                <a:sym typeface="Open Sans"/>
                <a:extLst>
                  <a:ext uri="http://customooxmlschemas.google.com/">
                    <go:slidesCustomData xmlns:go="http://customooxmlschemas.google.com/" textRoundtripDataId="9"/>
                  </a:ext>
                </a:extLst>
              </a:rPr>
              <a:t>. OE Benefits - ENOEL </a:t>
            </a:r>
            <a:r>
              <a:rPr lang="en" sz="900">
                <a:latin typeface="Open Sans"/>
                <a:ea typeface="Open Sans"/>
                <a:cs typeface="Open Sans"/>
                <a:sym typeface="Open Sans"/>
                <a:extLst>
                  <a:ext uri="http://customooxmlschemas.google.com/">
                    <go:slidesCustomData xmlns:go="http://customooxmlschemas.google.com/" textRoundtripDataId="10"/>
                  </a:ext>
                </a:extLst>
              </a:rPr>
              <a:t>slides</a:t>
            </a:r>
            <a:r>
              <a:rPr b="0" i="0" lang="en" sz="900" u="none" cap="none" strike="noStrike">
                <a:solidFill>
                  <a:srgbClr val="000000"/>
                </a:solidFill>
                <a:latin typeface="Open Sans"/>
                <a:ea typeface="Open Sans"/>
                <a:cs typeface="Open Sans"/>
                <a:sym typeface="Open Sans"/>
              </a:rPr>
              <a:t>”</a:t>
            </a:r>
            <a:r>
              <a:rPr b="0" i="0" lang="en" sz="900" u="none" cap="none" strike="noStrike">
                <a:solidFill>
                  <a:schemeClr val="dk1"/>
                </a:solidFill>
                <a:latin typeface="Open Sans"/>
                <a:ea typeface="Open Sans"/>
                <a:cs typeface="Open Sans"/>
                <a:sym typeface="Open Sans"/>
              </a:rPr>
              <a:t>,</a:t>
            </a:r>
            <a:endParaRPr b="0" i="0" sz="9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 sz="9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https://zenodo.org/doi/10.5281/zenodo.5568482</a:t>
            </a:r>
            <a:r>
              <a:rPr b="0" i="0" lang="en" sz="900" u="none" cap="none" strike="noStrike">
                <a:solidFill>
                  <a:schemeClr val="dk1"/>
                </a:solidFill>
                <a:latin typeface="Open Sans"/>
                <a:ea typeface="Open Sans"/>
                <a:cs typeface="Open Sans"/>
                <a:sym typeface="Open Sans"/>
              </a:rPr>
              <a:t>,</a:t>
            </a:r>
            <a:r>
              <a:rPr b="0" i="0" lang="en" sz="900" u="none" cap="none" strike="noStrike">
                <a:solidFill>
                  <a:srgbClr val="000000"/>
                </a:solidFill>
                <a:latin typeface="Open Sans"/>
                <a:ea typeface="Open Sans"/>
                <a:cs typeface="Open Sans"/>
                <a:sym typeface="Open Sans"/>
              </a:rPr>
              <a:t> by </a:t>
            </a:r>
            <a:r>
              <a:rPr b="0" i="0" lang="en" sz="9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SPARC EUROPE</a:t>
            </a:r>
            <a:r>
              <a:rPr b="0" i="0" lang="en" sz="900" u="none" cap="none" strike="noStrike">
                <a:solidFill>
                  <a:srgbClr val="004993"/>
                </a:solidFill>
                <a:latin typeface="Open Sans"/>
                <a:ea typeface="Open Sans"/>
                <a:cs typeface="Open Sans"/>
                <a:sym typeface="Open Sans"/>
              </a:rPr>
              <a:t> </a:t>
            </a:r>
            <a:r>
              <a:rPr b="0" i="0" lang="en" sz="900" u="none" cap="none" strike="noStrike">
                <a:solidFill>
                  <a:schemeClr val="dk1"/>
                </a:solidFill>
                <a:latin typeface="Open Sans"/>
                <a:ea typeface="Open Sans"/>
                <a:cs typeface="Open Sans"/>
                <a:sym typeface="Open Sans"/>
              </a:rPr>
              <a:t>(ENOEL), </a:t>
            </a:r>
            <a:r>
              <a:rPr b="0" i="0" lang="en" sz="900" u="sng" cap="none" strike="noStrike">
                <a:solidFill>
                  <a:schemeClr val="accent5"/>
                </a:solidFill>
                <a:latin typeface="Open Sans"/>
                <a:ea typeface="Open Sans"/>
                <a:cs typeface="Open Sans"/>
                <a:sym typeface="Open Sans"/>
                <a:hlinkClick r:id="rId8">
                  <a:extLst>
                    <a:ext uri="{A12FA001-AC4F-418D-AE19-62706E023703}">
                      <ahyp:hlinkClr val="tx"/>
                    </a:ext>
                  </a:extLst>
                </a:hlinkClick>
              </a:rPr>
              <a:t>CC BY</a:t>
            </a:r>
            <a:endParaRPr b="0" i="0" sz="9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7" name="Shape 377"/>
        <p:cNvGrpSpPr/>
        <p:nvPr/>
      </p:nvGrpSpPr>
      <p:grpSpPr>
        <a:xfrm>
          <a:off x="0" y="0"/>
          <a:ext cx="0" cy="0"/>
          <a:chOff x="0" y="0"/>
          <a:chExt cx="0" cy="0"/>
        </a:xfrm>
      </p:grpSpPr>
      <p:sp>
        <p:nvSpPr>
          <p:cNvPr id="378" name="Google Shape;378;g322665aa000_0_6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 name="Google Shape;379;g322665aa000_0_619"/>
          <p:cNvSpPr txBox="1"/>
          <p:nvPr/>
        </p:nvSpPr>
        <p:spPr>
          <a:xfrm>
            <a:off x="3111750" y="314505"/>
            <a:ext cx="5829900" cy="36750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2800">
                <a:solidFill>
                  <a:srgbClr val="004993"/>
                </a:solidFill>
                <a:latin typeface="Open Sans"/>
                <a:ea typeface="Open Sans"/>
                <a:cs typeface="Open Sans"/>
                <a:sym typeface="Open Sans"/>
              </a:rPr>
              <a:t>Främja stordriftsfördelar</a:t>
            </a:r>
            <a:endParaRPr b="1"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2800">
                <a:solidFill>
                  <a:schemeClr val="lt1"/>
                </a:solidFill>
                <a:latin typeface="Open Sans"/>
                <a:ea typeface="Open Sans"/>
                <a:cs typeface="Open Sans"/>
                <a:sym typeface="Open Sans"/>
              </a:rPr>
              <a:t>OER är gratis online, kan skrivas ut, kan sparas för alltid och är lätta att uppdatera. Resurser som annars skulle gå till att köpa in läroböcker kan omdirigeras till teknik, förbättrad undervisning eller minskad skuldsättning.</a:t>
            </a:r>
            <a:endParaRPr b="0" i="0" sz="2800" u="none" cap="none" strike="noStrike">
              <a:solidFill>
                <a:schemeClr val="lt1"/>
              </a:solidFill>
              <a:latin typeface="Arial"/>
              <a:ea typeface="Arial"/>
              <a:cs typeface="Arial"/>
              <a:sym typeface="Arial"/>
            </a:endParaRPr>
          </a:p>
        </p:txBody>
      </p:sp>
      <p:cxnSp>
        <p:nvCxnSpPr>
          <p:cNvPr id="380" name="Google Shape;380;g322665aa000_0_619"/>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381" name="Google Shape;381;g322665aa000_0_61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382" name="Google Shape;382;g322665aa000_0_6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 name="Google Shape;383;g322665aa000_0_6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g322665aa000_0_619"/>
          <p:cNvSpPr txBox="1"/>
          <p:nvPr/>
        </p:nvSpPr>
        <p:spPr>
          <a:xfrm>
            <a:off x="287875" y="1505375"/>
            <a:ext cx="252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8" name="Shape 388"/>
        <p:cNvGrpSpPr/>
        <p:nvPr/>
      </p:nvGrpSpPr>
      <p:grpSpPr>
        <a:xfrm>
          <a:off x="0" y="0"/>
          <a:ext cx="0" cy="0"/>
          <a:chOff x="0" y="0"/>
          <a:chExt cx="0" cy="0"/>
        </a:xfrm>
      </p:grpSpPr>
      <p:sp>
        <p:nvSpPr>
          <p:cNvPr id="389" name="Google Shape;389;g322665aa000_0_6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g322665aa000_0_629"/>
          <p:cNvSpPr txBox="1"/>
          <p:nvPr/>
        </p:nvSpPr>
        <p:spPr>
          <a:xfrm>
            <a:off x="3133860" y="654298"/>
            <a:ext cx="5482200" cy="32442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2800">
                <a:solidFill>
                  <a:srgbClr val="004993"/>
                </a:solidFill>
                <a:latin typeface="Open Sans"/>
                <a:ea typeface="Open Sans"/>
                <a:cs typeface="Open Sans"/>
                <a:sym typeface="Open Sans"/>
              </a:rPr>
              <a:t>Stöder fakultetsutveckling</a:t>
            </a:r>
            <a:r>
              <a:rPr b="0" i="0" lang="en" sz="2800" u="none" cap="none" strike="noStrike">
                <a:solidFill>
                  <a:srgbClr val="004993"/>
                </a:solidFill>
                <a:latin typeface="Open Sans"/>
                <a:ea typeface="Open Sans"/>
                <a:cs typeface="Open Sans"/>
                <a:sym typeface="Open Sans"/>
              </a:rPr>
              <a:t> </a:t>
            </a:r>
            <a:endParaRPr b="0"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2800">
                <a:solidFill>
                  <a:schemeClr val="lt1"/>
                </a:solidFill>
                <a:latin typeface="Open Sans"/>
                <a:ea typeface="Open Sans"/>
                <a:cs typeface="Open Sans"/>
                <a:sym typeface="Open Sans"/>
              </a:rPr>
              <a:t>Ökad tillgång till och användning av OER och peer-to-peer-lärande mellan fakultetsmedlemmar främjas tillsammans med kvaliteten på utbildningsmaterial.</a:t>
            </a:r>
            <a:endParaRPr b="0" i="0" sz="2800" u="none" cap="none" strike="noStrike">
              <a:solidFill>
                <a:schemeClr val="lt1"/>
              </a:solidFill>
              <a:latin typeface="Arial"/>
              <a:ea typeface="Arial"/>
              <a:cs typeface="Arial"/>
              <a:sym typeface="Arial"/>
            </a:endParaRPr>
          </a:p>
        </p:txBody>
      </p:sp>
      <p:cxnSp>
        <p:nvCxnSpPr>
          <p:cNvPr id="391" name="Google Shape;391;g322665aa000_0_629"/>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392" name="Google Shape;392;g322665aa000_0_62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393" name="Google Shape;393;g322665aa000_0_6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g322665aa000_0_6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g322665aa000_0_629"/>
          <p:cNvSpPr txBox="1"/>
          <p:nvPr/>
        </p:nvSpPr>
        <p:spPr>
          <a:xfrm>
            <a:off x="287875" y="1505375"/>
            <a:ext cx="252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9" name="Shape 399"/>
        <p:cNvGrpSpPr/>
        <p:nvPr/>
      </p:nvGrpSpPr>
      <p:grpSpPr>
        <a:xfrm>
          <a:off x="0" y="0"/>
          <a:ext cx="0" cy="0"/>
          <a:chOff x="0" y="0"/>
          <a:chExt cx="0" cy="0"/>
        </a:xfrm>
      </p:grpSpPr>
      <p:sp>
        <p:nvSpPr>
          <p:cNvPr id="400" name="Google Shape;400;g322665aa000_0_6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g322665aa000_0_639"/>
          <p:cNvSpPr txBox="1"/>
          <p:nvPr/>
        </p:nvSpPr>
        <p:spPr>
          <a:xfrm>
            <a:off x="3126480" y="543165"/>
            <a:ext cx="5854800" cy="36750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2800">
                <a:solidFill>
                  <a:srgbClr val="004993"/>
                </a:solidFill>
                <a:latin typeface="Open Sans"/>
                <a:ea typeface="Open Sans"/>
                <a:cs typeface="Open Sans"/>
                <a:sym typeface="Open Sans"/>
              </a:rPr>
              <a:t>Få ut mesta möjliga av offentliga investeringar</a:t>
            </a:r>
            <a:endParaRPr b="1" i="0" sz="2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2800">
                <a:solidFill>
                  <a:schemeClr val="lt1"/>
                </a:solidFill>
                <a:latin typeface="Open Sans"/>
                <a:ea typeface="Open Sans"/>
                <a:cs typeface="Open Sans"/>
                <a:sym typeface="Open Sans"/>
              </a:rPr>
              <a:t>Resurser som kommer från offentlig finansiering används för att skapa offentlig kunskap och delas tvärgående genom institutioner till reducerade extrakostnader.</a:t>
            </a:r>
            <a:endParaRPr b="0" i="0" sz="2800" u="none" cap="none" strike="noStrike">
              <a:solidFill>
                <a:schemeClr val="lt1"/>
              </a:solidFill>
              <a:latin typeface="Arial"/>
              <a:ea typeface="Arial"/>
              <a:cs typeface="Arial"/>
              <a:sym typeface="Arial"/>
            </a:endParaRPr>
          </a:p>
        </p:txBody>
      </p:sp>
      <p:cxnSp>
        <p:nvCxnSpPr>
          <p:cNvPr id="402" name="Google Shape;402;g322665aa000_0_639"/>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403" name="Google Shape;403;g322665aa000_0_63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404" name="Google Shape;404;g322665aa000_0_6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 name="Google Shape;405;g322665aa000_0_6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g322665aa000_0_639"/>
          <p:cNvSpPr txBox="1"/>
          <p:nvPr/>
        </p:nvSpPr>
        <p:spPr>
          <a:xfrm>
            <a:off x="287875" y="1505375"/>
            <a:ext cx="252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0" name="Shape 410"/>
        <p:cNvGrpSpPr/>
        <p:nvPr/>
      </p:nvGrpSpPr>
      <p:grpSpPr>
        <a:xfrm>
          <a:off x="0" y="0"/>
          <a:ext cx="0" cy="0"/>
          <a:chOff x="0" y="0"/>
          <a:chExt cx="0" cy="0"/>
        </a:xfrm>
      </p:grpSpPr>
      <p:sp>
        <p:nvSpPr>
          <p:cNvPr id="411" name="Google Shape;411;g322665aa000_0_64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g322665aa000_0_649"/>
          <p:cNvSpPr txBox="1"/>
          <p:nvPr/>
        </p:nvSpPr>
        <p:spPr>
          <a:xfrm>
            <a:off x="3133860" y="742306"/>
            <a:ext cx="5482200" cy="29979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Stöd egenreklam</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chemeClr val="lt1"/>
                </a:solidFill>
                <a:latin typeface="Open Sans"/>
                <a:ea typeface="Open Sans"/>
                <a:cs typeface="Open Sans"/>
                <a:sym typeface="Open Sans"/>
              </a:rPr>
              <a:t>Den offentliga bilden av institutionen kan i hög grad dra nytta av dess delade och återanvända högkvalitativa OER.</a:t>
            </a:r>
            <a:endParaRPr b="0" i="0" sz="3000" u="none" cap="none" strike="noStrike">
              <a:solidFill>
                <a:schemeClr val="lt1"/>
              </a:solidFill>
              <a:latin typeface="Arial"/>
              <a:ea typeface="Arial"/>
              <a:cs typeface="Arial"/>
              <a:sym typeface="Arial"/>
            </a:endParaRPr>
          </a:p>
        </p:txBody>
      </p:sp>
      <p:cxnSp>
        <p:nvCxnSpPr>
          <p:cNvPr id="413" name="Google Shape;413;g322665aa000_0_649"/>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414" name="Google Shape;414;g322665aa000_0_64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415" name="Google Shape;415;g322665aa000_0_64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g322665aa000_0_64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g322665aa000_0_649"/>
          <p:cNvSpPr txBox="1"/>
          <p:nvPr/>
        </p:nvSpPr>
        <p:spPr>
          <a:xfrm>
            <a:off x="287875" y="1505375"/>
            <a:ext cx="252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1" name="Shape 421"/>
        <p:cNvGrpSpPr/>
        <p:nvPr/>
      </p:nvGrpSpPr>
      <p:grpSpPr>
        <a:xfrm>
          <a:off x="0" y="0"/>
          <a:ext cx="0" cy="0"/>
          <a:chOff x="0" y="0"/>
          <a:chExt cx="0" cy="0"/>
        </a:xfrm>
      </p:grpSpPr>
      <p:sp>
        <p:nvSpPr>
          <p:cNvPr id="422" name="Google Shape;422;g322665aa000_0_65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g322665aa000_0_659"/>
          <p:cNvSpPr txBox="1"/>
          <p:nvPr/>
        </p:nvSpPr>
        <p:spPr>
          <a:xfrm>
            <a:off x="3133860" y="247102"/>
            <a:ext cx="5482200" cy="39213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Stöd internationellt samarbete</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chemeClr val="lt1"/>
                </a:solidFill>
                <a:latin typeface="Open Sans"/>
                <a:ea typeface="Open Sans"/>
                <a:cs typeface="Open Sans"/>
                <a:sym typeface="Open Sans"/>
              </a:rPr>
              <a:t>Att arbeta med OER ökar institutionens synlighet och förbättrar dess rykte på internationell nivå genom aktivt samarbete med andra institutioner globalt.</a:t>
            </a:r>
            <a:endParaRPr b="0" i="0" sz="3000" u="none" cap="none" strike="noStrike">
              <a:solidFill>
                <a:srgbClr val="000000"/>
              </a:solidFill>
              <a:latin typeface="Arial"/>
              <a:ea typeface="Arial"/>
              <a:cs typeface="Arial"/>
              <a:sym typeface="Arial"/>
            </a:endParaRPr>
          </a:p>
        </p:txBody>
      </p:sp>
      <p:cxnSp>
        <p:nvCxnSpPr>
          <p:cNvPr id="424" name="Google Shape;424;g322665aa000_0_659"/>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425" name="Google Shape;425;g322665aa000_0_65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426" name="Google Shape;426;g322665aa000_0_65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g322665aa000_0_65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g322665aa000_0_659"/>
          <p:cNvSpPr txBox="1"/>
          <p:nvPr/>
        </p:nvSpPr>
        <p:spPr>
          <a:xfrm>
            <a:off x="287875" y="1505375"/>
            <a:ext cx="252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32" name="Shape 432"/>
        <p:cNvGrpSpPr/>
        <p:nvPr/>
      </p:nvGrpSpPr>
      <p:grpSpPr>
        <a:xfrm>
          <a:off x="0" y="0"/>
          <a:ext cx="0" cy="0"/>
          <a:chOff x="0" y="0"/>
          <a:chExt cx="0" cy="0"/>
        </a:xfrm>
      </p:grpSpPr>
      <p:sp>
        <p:nvSpPr>
          <p:cNvPr id="433" name="Google Shape;433;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34" name="Google Shape;434;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5" name="Google Shape;435;p35"/>
          <p:cNvSpPr txBox="1"/>
          <p:nvPr/>
        </p:nvSpPr>
        <p:spPr>
          <a:xfrm>
            <a:off x="3217225" y="387550"/>
            <a:ext cx="5477100" cy="374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Underlätta rekrytering</a:t>
            </a:r>
            <a:endParaRPr b="1" sz="21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100">
                <a:solidFill>
                  <a:schemeClr val="lt1"/>
                </a:solidFill>
                <a:latin typeface="Open Sans"/>
                <a:ea typeface="Open Sans"/>
                <a:cs typeface="Open Sans"/>
                <a:sym typeface="Open Sans"/>
              </a:rPr>
              <a:t>Användningen av OER ökar antalet studenter i högre utbildning genom att nå icke-traditionella studenter som gör studieval baserat på kvaliteten på det utbildningsmaterial som erbjuds.</a:t>
            </a:r>
            <a:endParaRPr sz="2100">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2100">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Håll kvar alumner</a:t>
            </a:r>
            <a:endParaRPr b="1" sz="21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100">
                <a:solidFill>
                  <a:schemeClr val="lt1"/>
                </a:solidFill>
                <a:latin typeface="Open Sans"/>
                <a:ea typeface="Open Sans"/>
                <a:cs typeface="Open Sans"/>
                <a:sym typeface="Open Sans"/>
              </a:rPr>
              <a:t>Att erbjuda kvalitativa OER till alumner hjälper institutionen att hålla kontakten med dem aktiv.</a:t>
            </a:r>
            <a:endParaRPr b="1" i="0" sz="1900" u="none" cap="none" strike="noStrike">
              <a:solidFill>
                <a:srgbClr val="004993"/>
              </a:solidFill>
              <a:latin typeface="Open Sans"/>
              <a:ea typeface="Open Sans"/>
              <a:cs typeface="Open Sans"/>
              <a:sym typeface="Open Sans"/>
            </a:endParaRPr>
          </a:p>
        </p:txBody>
      </p:sp>
      <p:sp>
        <p:nvSpPr>
          <p:cNvPr id="436" name="Google Shape;436;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35"/>
          <p:cNvSpPr txBox="1"/>
          <p:nvPr/>
        </p:nvSpPr>
        <p:spPr>
          <a:xfrm>
            <a:off x="287875" y="1505375"/>
            <a:ext cx="252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300"/>
              <a:buFont typeface="Arial"/>
              <a:buNone/>
            </a:pPr>
            <a:r>
              <a:rPr b="1" lang="en" sz="2300">
                <a:solidFill>
                  <a:schemeClr val="lt1"/>
                </a:solidFill>
                <a:latin typeface="Open Sans"/>
                <a:ea typeface="Open Sans"/>
                <a:cs typeface="Open Sans"/>
                <a:sym typeface="Open Sans"/>
              </a:rPr>
              <a:t>Fördelar med öppen utbildning för </a:t>
            </a:r>
            <a:r>
              <a:rPr b="1" lang="en" sz="2300">
                <a:solidFill>
                  <a:srgbClr val="45BEDF"/>
                </a:solidFill>
                <a:latin typeface="Open Sans"/>
                <a:ea typeface="Open Sans"/>
                <a:cs typeface="Open Sans"/>
                <a:sym typeface="Open Sans"/>
              </a:rPr>
              <a:t>institutioner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2" name="Shape 442"/>
        <p:cNvGrpSpPr/>
        <p:nvPr/>
      </p:nvGrpSpPr>
      <p:grpSpPr>
        <a:xfrm>
          <a:off x="0" y="0"/>
          <a:ext cx="0" cy="0"/>
          <a:chOff x="0" y="0"/>
          <a:chExt cx="0" cy="0"/>
        </a:xfrm>
      </p:grpSpPr>
      <p:sp>
        <p:nvSpPr>
          <p:cNvPr id="443" name="Google Shape;443;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5" name="Google Shape;445;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6" name="Google Shape;446;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7" name="Google Shape;447;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36"/>
          <p:cNvSpPr txBox="1"/>
          <p:nvPr/>
        </p:nvSpPr>
        <p:spPr>
          <a:xfrm>
            <a:off x="261300" y="1552000"/>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alla</a:t>
            </a:r>
            <a:endParaRPr i="0" sz="2300" u="none" cap="none" strike="noStrike">
              <a:solidFill>
                <a:schemeClr val="lt1"/>
              </a:solidFill>
              <a:latin typeface="Open Sans"/>
              <a:ea typeface="Open Sans"/>
              <a:cs typeface="Open Sans"/>
              <a:sym typeface="Open Sans"/>
            </a:endParaRPr>
          </a:p>
        </p:txBody>
      </p:sp>
      <p:sp>
        <p:nvSpPr>
          <p:cNvPr id="449" name="Google Shape;449;p36"/>
          <p:cNvSpPr txBox="1"/>
          <p:nvPr/>
        </p:nvSpPr>
        <p:spPr>
          <a:xfrm>
            <a:off x="3107700" y="100650"/>
            <a:ext cx="5872200" cy="438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Öppna upp information: </a:t>
            </a:r>
            <a:r>
              <a:rPr lang="en" sz="1300">
                <a:solidFill>
                  <a:srgbClr val="004993"/>
                </a:solidFill>
                <a:latin typeface="Open Sans"/>
                <a:ea typeface="Open Sans"/>
                <a:cs typeface="Open Sans"/>
                <a:sym typeface="Open Sans"/>
              </a:rPr>
              <a:t>Kunskap kan delas på bred front till alla intresserade genom att öppna utbildningsresurser med licenser.</a:t>
            </a:r>
            <a:endParaRPr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Överför kunskap:</a:t>
            </a:r>
            <a:r>
              <a:rPr lang="en" sz="1300">
                <a:solidFill>
                  <a:srgbClr val="004993"/>
                </a:solidFill>
                <a:latin typeface="Open Sans"/>
                <a:ea typeface="Open Sans"/>
                <a:cs typeface="Open Sans"/>
                <a:sym typeface="Open Sans"/>
              </a:rPr>
              <a:t> Utbildningsresurser skapade med offentliga skattemedel är tillgängliga för allmänheten, återanvändbara och delbara.</a:t>
            </a:r>
            <a:br>
              <a:rPr lang="en" sz="1300">
                <a:solidFill>
                  <a:srgbClr val="004993"/>
                </a:solidFill>
                <a:latin typeface="Open Sans"/>
                <a:ea typeface="Open Sans"/>
                <a:cs typeface="Open Sans"/>
                <a:sym typeface="Open Sans"/>
              </a:rPr>
            </a:br>
            <a:endParaRPr sz="1300">
              <a:solidFill>
                <a:schemeClr val="dk1"/>
              </a:solidFill>
            </a:endParaRPr>
          </a:p>
          <a:p>
            <a:pPr indent="0" lvl="0" marL="0" rtl="0" algn="l">
              <a:spcBef>
                <a:spcPts val="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Gör lärandet livslångt: </a:t>
            </a:r>
            <a:r>
              <a:rPr lang="en" sz="1300">
                <a:solidFill>
                  <a:srgbClr val="004993"/>
                </a:solidFill>
                <a:latin typeface="Open Sans"/>
                <a:ea typeface="Open Sans"/>
                <a:cs typeface="Open Sans"/>
                <a:sym typeface="Open Sans"/>
              </a:rPr>
              <a:t>Att vara uppdaterad och tillhandahålla kontinuerligt lärande blir mer tillgängligt för alla, vilket överbryggar klyftan mellan formella, informella och icke-formella öppna möjligheter.</a:t>
            </a:r>
            <a:endParaRPr sz="1300">
              <a:solidFill>
                <a:schemeClr val="dk1"/>
              </a:solidFill>
            </a:endParaRPr>
          </a:p>
          <a:p>
            <a:pPr indent="0" lvl="0" marL="0" rtl="0" algn="l">
              <a:spcBef>
                <a:spcPts val="0"/>
              </a:spcBef>
              <a:spcAft>
                <a:spcPts val="0"/>
              </a:spcAft>
              <a:buClr>
                <a:schemeClr val="dk1"/>
              </a:buClr>
              <a:buSzPts val="1100"/>
              <a:buFont typeface="Arial"/>
              <a:buNone/>
            </a:pPr>
            <a:r>
              <a:t/>
            </a:r>
            <a:endParaRPr b="1"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Öka jämställdheten: </a:t>
            </a:r>
            <a:r>
              <a:rPr lang="en" sz="1300">
                <a:solidFill>
                  <a:srgbClr val="004993"/>
                </a:solidFill>
                <a:latin typeface="Open Sans"/>
                <a:ea typeface="Open Sans"/>
                <a:cs typeface="Open Sans"/>
                <a:sym typeface="Open Sans"/>
              </a:rPr>
              <a:t>Gratis online-resurser gör det lättare att tillhandahålla samma kvalitetskunskap till alla, oavsett deras sociala och ekonomiska status.</a:t>
            </a:r>
            <a:endParaRPr sz="1300">
              <a:solidFill>
                <a:schemeClr val="dk1"/>
              </a:solidFill>
            </a:endParaRPr>
          </a:p>
          <a:p>
            <a:pPr indent="0" lvl="0" marL="0" rtl="0" algn="l">
              <a:spcBef>
                <a:spcPts val="0"/>
              </a:spcBef>
              <a:spcAft>
                <a:spcPts val="0"/>
              </a:spcAft>
              <a:buClr>
                <a:schemeClr val="dk1"/>
              </a:buClr>
              <a:buSzPts val="1100"/>
              <a:buFont typeface="Arial"/>
              <a:buNone/>
            </a:pPr>
            <a:r>
              <a:t/>
            </a:r>
            <a:endParaRPr b="1"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Främja mångfald och inkludering: </a:t>
            </a:r>
            <a:r>
              <a:rPr lang="en" sz="1300">
                <a:solidFill>
                  <a:srgbClr val="004993"/>
                </a:solidFill>
                <a:latin typeface="Open Sans"/>
                <a:ea typeface="Open Sans"/>
                <a:cs typeface="Open Sans"/>
                <a:sym typeface="Open Sans"/>
              </a:rPr>
              <a:t>OER-material, som lätt kan delas och nås via Internet, är ett utmärkt verktyg för att upptäcka och bekanta sig med olika synpunkter.</a:t>
            </a:r>
            <a:endParaRPr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1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Främja medborgarvetenskap: </a:t>
            </a:r>
            <a:r>
              <a:rPr lang="en" sz="1300">
                <a:solidFill>
                  <a:srgbClr val="004993"/>
                </a:solidFill>
                <a:latin typeface="Open Sans"/>
                <a:ea typeface="Open Sans"/>
                <a:cs typeface="Open Sans"/>
                <a:sym typeface="Open Sans"/>
              </a:rPr>
              <a:t>Kunskap kan skapas av alla, och tillgången till material gör det lättare för människor att fortsätta skaffa sig kunskap.</a:t>
            </a:r>
            <a:endParaRPr b="1" sz="600">
              <a:solidFill>
                <a:srgbClr val="004993"/>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53" name="Shape 453"/>
        <p:cNvGrpSpPr/>
        <p:nvPr/>
      </p:nvGrpSpPr>
      <p:grpSpPr>
        <a:xfrm>
          <a:off x="0" y="0"/>
          <a:ext cx="0" cy="0"/>
          <a:chOff x="0" y="0"/>
          <a:chExt cx="0" cy="0"/>
        </a:xfrm>
      </p:grpSpPr>
      <p:sp>
        <p:nvSpPr>
          <p:cNvPr id="454" name="Google Shape;454;g322665aa000_0_7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g322665aa000_0_714"/>
          <p:cNvSpPr txBox="1"/>
          <p:nvPr/>
        </p:nvSpPr>
        <p:spPr>
          <a:xfrm>
            <a:off x="3133860" y="821465"/>
            <a:ext cx="5482200" cy="29979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Öppna upp information</a:t>
            </a:r>
            <a:r>
              <a:rPr b="1" i="0" lang="en" sz="3000" u="none" cap="none" strike="noStrike">
                <a:solidFill>
                  <a:srgbClr val="004993"/>
                </a:solidFill>
                <a:latin typeface="Open Sans"/>
                <a:ea typeface="Open Sans"/>
                <a:cs typeface="Open Sans"/>
                <a:sym typeface="Open Sans"/>
              </a:rPr>
              <a:t> </a:t>
            </a:r>
            <a:r>
              <a:rPr lang="en" sz="3000">
                <a:solidFill>
                  <a:srgbClr val="004993"/>
                </a:solidFill>
                <a:latin typeface="Open Sans"/>
                <a:ea typeface="Open Sans"/>
                <a:cs typeface="Open Sans"/>
                <a:sym typeface="Open Sans"/>
              </a:rPr>
              <a:t>Kunskap kan delas på bred front till alla intresserade genom att öppna utbildningsresurser med licenser.</a:t>
            </a:r>
            <a:endParaRPr b="0" i="0" sz="2500" u="none" cap="none" strike="noStrike">
              <a:solidFill>
                <a:srgbClr val="000000"/>
              </a:solidFill>
              <a:latin typeface="Arial"/>
              <a:ea typeface="Arial"/>
              <a:cs typeface="Arial"/>
              <a:sym typeface="Arial"/>
            </a:endParaRPr>
          </a:p>
        </p:txBody>
      </p:sp>
      <p:cxnSp>
        <p:nvCxnSpPr>
          <p:cNvPr id="456" name="Google Shape;456;g322665aa000_0_71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457" name="Google Shape;457;g322665aa000_0_71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458" name="Google Shape;458;g322665aa000_0_7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g322665aa000_0_7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g322665aa000_0_714"/>
          <p:cNvSpPr txBox="1"/>
          <p:nvPr/>
        </p:nvSpPr>
        <p:spPr>
          <a:xfrm>
            <a:off x="261300" y="1552000"/>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alla</a:t>
            </a:r>
            <a:endParaRPr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4" name="Shape 464"/>
        <p:cNvGrpSpPr/>
        <p:nvPr/>
      </p:nvGrpSpPr>
      <p:grpSpPr>
        <a:xfrm>
          <a:off x="0" y="0"/>
          <a:ext cx="0" cy="0"/>
          <a:chOff x="0" y="0"/>
          <a:chExt cx="0" cy="0"/>
        </a:xfrm>
      </p:grpSpPr>
      <p:sp>
        <p:nvSpPr>
          <p:cNvPr id="465" name="Google Shape;465;g322665aa000_0_7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g322665aa000_0_724"/>
          <p:cNvSpPr txBox="1"/>
          <p:nvPr/>
        </p:nvSpPr>
        <p:spPr>
          <a:xfrm>
            <a:off x="3141010" y="758809"/>
            <a:ext cx="5482200" cy="29979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Överför kunskap</a:t>
            </a:r>
            <a:r>
              <a:rPr b="0" i="0" lang="en" sz="3000" u="none" cap="none" strike="noStrike">
                <a:solidFill>
                  <a:srgbClr val="004993"/>
                </a:solidFill>
                <a:latin typeface="Open Sans"/>
                <a:ea typeface="Open Sans"/>
                <a:cs typeface="Open Sans"/>
                <a:sym typeface="Open Sans"/>
              </a:rPr>
              <a:t> </a:t>
            </a:r>
            <a:r>
              <a:rPr lang="en" sz="3000">
                <a:solidFill>
                  <a:srgbClr val="004993"/>
                </a:solidFill>
                <a:latin typeface="Open Sans"/>
                <a:ea typeface="Open Sans"/>
                <a:cs typeface="Open Sans"/>
                <a:sym typeface="Open Sans"/>
              </a:rPr>
              <a:t> Utbildningsresurser skapade med offentliga skattemedel är tillgängliga för allmänheten, återanvändbara och delbara.</a:t>
            </a:r>
            <a:endParaRPr b="0" i="0" sz="3000" u="none" cap="none" strike="noStrike">
              <a:solidFill>
                <a:srgbClr val="000000"/>
              </a:solidFill>
              <a:latin typeface="Arial"/>
              <a:ea typeface="Arial"/>
              <a:cs typeface="Arial"/>
              <a:sym typeface="Arial"/>
            </a:endParaRPr>
          </a:p>
        </p:txBody>
      </p:sp>
      <p:cxnSp>
        <p:nvCxnSpPr>
          <p:cNvPr id="467" name="Google Shape;467;g322665aa000_0_72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468" name="Google Shape;468;g322665aa000_0_72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469" name="Google Shape;469;g322665aa000_0_7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g322665aa000_0_7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g322665aa000_0_724"/>
          <p:cNvSpPr txBox="1"/>
          <p:nvPr/>
        </p:nvSpPr>
        <p:spPr>
          <a:xfrm>
            <a:off x="261300" y="1552000"/>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alla</a:t>
            </a:r>
            <a:endParaRPr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5" name="Shape 475"/>
        <p:cNvGrpSpPr/>
        <p:nvPr/>
      </p:nvGrpSpPr>
      <p:grpSpPr>
        <a:xfrm>
          <a:off x="0" y="0"/>
          <a:ext cx="0" cy="0"/>
          <a:chOff x="0" y="0"/>
          <a:chExt cx="0" cy="0"/>
        </a:xfrm>
      </p:grpSpPr>
      <p:sp>
        <p:nvSpPr>
          <p:cNvPr id="476" name="Google Shape;476;g322665aa000_0_7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g322665aa000_0_734"/>
          <p:cNvSpPr txBox="1"/>
          <p:nvPr/>
        </p:nvSpPr>
        <p:spPr>
          <a:xfrm>
            <a:off x="3155740" y="297098"/>
            <a:ext cx="5920800" cy="39213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Gör lärandet livslångt</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rgbClr val="004993"/>
                </a:solidFill>
                <a:latin typeface="Open Sans"/>
                <a:ea typeface="Open Sans"/>
                <a:cs typeface="Open Sans"/>
                <a:sym typeface="Open Sans"/>
              </a:rPr>
              <a:t>Att vara uppdaterad och tillhandahålla kontinuerligt lärande blir mer tillgängligt för alla, vilket överbryggar klyftan mellan formella, informella och icke-formella öppna möjligheter.</a:t>
            </a:r>
            <a:endParaRPr b="0" i="0" sz="3000" u="none" cap="none" strike="noStrike">
              <a:solidFill>
                <a:srgbClr val="000000"/>
              </a:solidFill>
              <a:latin typeface="Arial"/>
              <a:ea typeface="Arial"/>
              <a:cs typeface="Arial"/>
              <a:sym typeface="Arial"/>
            </a:endParaRPr>
          </a:p>
        </p:txBody>
      </p:sp>
      <p:cxnSp>
        <p:nvCxnSpPr>
          <p:cNvPr id="478" name="Google Shape;478;g322665aa000_0_73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479" name="Google Shape;479;g322665aa000_0_73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480" name="Google Shape;480;g322665aa000_0_7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g322665aa000_0_7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g322665aa000_0_734"/>
          <p:cNvSpPr txBox="1"/>
          <p:nvPr/>
        </p:nvSpPr>
        <p:spPr>
          <a:xfrm>
            <a:off x="261300" y="1552000"/>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alla</a:t>
            </a:r>
            <a:endParaRPr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897500" y="1214075"/>
            <a:ext cx="21879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Vad är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OER?</a:t>
            </a:r>
            <a:endParaRPr b="1" i="0" sz="46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2" name="Google Shape;92;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cxnSp>
        <p:nvCxnSpPr>
          <p:cNvPr id="93" name="Google Shape;93;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6" name="Shape 486"/>
        <p:cNvGrpSpPr/>
        <p:nvPr/>
      </p:nvGrpSpPr>
      <p:grpSpPr>
        <a:xfrm>
          <a:off x="0" y="0"/>
          <a:ext cx="0" cy="0"/>
          <a:chOff x="0" y="0"/>
          <a:chExt cx="0" cy="0"/>
        </a:xfrm>
      </p:grpSpPr>
      <p:sp>
        <p:nvSpPr>
          <p:cNvPr id="487" name="Google Shape;487;g322665aa000_0_7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g322665aa000_0_744"/>
          <p:cNvSpPr txBox="1"/>
          <p:nvPr/>
        </p:nvSpPr>
        <p:spPr>
          <a:xfrm>
            <a:off x="3155360" y="738612"/>
            <a:ext cx="5482200" cy="29979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Öka jämställdheten</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rgbClr val="004993"/>
                </a:solidFill>
                <a:latin typeface="Open Sans"/>
                <a:ea typeface="Open Sans"/>
                <a:cs typeface="Open Sans"/>
                <a:sym typeface="Open Sans"/>
              </a:rPr>
              <a:t>Gratis online-resurser gör det lättare att tillhandahålla samma kvalitetskunskap till alla, oavsett deras sociala och ekonomiska status.</a:t>
            </a:r>
            <a:endParaRPr b="0" i="0" sz="3000" u="none" cap="none" strike="noStrike">
              <a:solidFill>
                <a:srgbClr val="000000"/>
              </a:solidFill>
              <a:latin typeface="Arial"/>
              <a:ea typeface="Arial"/>
              <a:cs typeface="Arial"/>
              <a:sym typeface="Arial"/>
            </a:endParaRPr>
          </a:p>
        </p:txBody>
      </p:sp>
      <p:cxnSp>
        <p:nvCxnSpPr>
          <p:cNvPr id="489" name="Google Shape;489;g322665aa000_0_74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490" name="Google Shape;490;g322665aa000_0_74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491" name="Google Shape;491;g322665aa000_0_74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 name="Google Shape;492;g322665aa000_0_74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g322665aa000_0_744"/>
          <p:cNvSpPr txBox="1"/>
          <p:nvPr/>
        </p:nvSpPr>
        <p:spPr>
          <a:xfrm>
            <a:off x="261300" y="1552000"/>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alla</a:t>
            </a:r>
            <a:endParaRPr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7" name="Shape 497"/>
        <p:cNvGrpSpPr/>
        <p:nvPr/>
      </p:nvGrpSpPr>
      <p:grpSpPr>
        <a:xfrm>
          <a:off x="0" y="0"/>
          <a:ext cx="0" cy="0"/>
          <a:chOff x="0" y="0"/>
          <a:chExt cx="0" cy="0"/>
        </a:xfrm>
      </p:grpSpPr>
      <p:sp>
        <p:nvSpPr>
          <p:cNvPr id="498" name="Google Shape;498;g322665aa000_0_75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 name="Google Shape;499;g322665aa000_0_754"/>
          <p:cNvSpPr txBox="1"/>
          <p:nvPr/>
        </p:nvSpPr>
        <p:spPr>
          <a:xfrm>
            <a:off x="3141035" y="527947"/>
            <a:ext cx="5482200" cy="34596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Främja mångfald och inkludering</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rgbClr val="004993"/>
                </a:solidFill>
                <a:latin typeface="Open Sans"/>
                <a:ea typeface="Open Sans"/>
                <a:cs typeface="Open Sans"/>
                <a:sym typeface="Open Sans"/>
              </a:rPr>
              <a:t>OER-material, som lätt kan delas och nås via Internet, är ett utmärkt verktyg för att upptäcka och bekanta sig med olika synpunkter.</a:t>
            </a:r>
            <a:endParaRPr b="0" i="0" sz="3000" u="none" cap="none" strike="noStrike">
              <a:solidFill>
                <a:srgbClr val="000000"/>
              </a:solidFill>
              <a:latin typeface="Arial"/>
              <a:ea typeface="Arial"/>
              <a:cs typeface="Arial"/>
              <a:sym typeface="Arial"/>
            </a:endParaRPr>
          </a:p>
        </p:txBody>
      </p:sp>
      <p:cxnSp>
        <p:nvCxnSpPr>
          <p:cNvPr id="500" name="Google Shape;500;g322665aa000_0_75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01" name="Google Shape;501;g322665aa000_0_75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502" name="Google Shape;502;g322665aa000_0_75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 name="Google Shape;503;g322665aa000_0_75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g322665aa000_0_754"/>
          <p:cNvSpPr txBox="1"/>
          <p:nvPr/>
        </p:nvSpPr>
        <p:spPr>
          <a:xfrm>
            <a:off x="261300" y="1552000"/>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alla</a:t>
            </a:r>
            <a:endParaRPr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8" name="Shape 508"/>
        <p:cNvGrpSpPr/>
        <p:nvPr/>
      </p:nvGrpSpPr>
      <p:grpSpPr>
        <a:xfrm>
          <a:off x="0" y="0"/>
          <a:ext cx="0" cy="0"/>
          <a:chOff x="0" y="0"/>
          <a:chExt cx="0" cy="0"/>
        </a:xfrm>
      </p:grpSpPr>
      <p:sp>
        <p:nvSpPr>
          <p:cNvPr id="509" name="Google Shape;509;g322665aa000_0_76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g322665aa000_0_764"/>
          <p:cNvSpPr txBox="1"/>
          <p:nvPr/>
        </p:nvSpPr>
        <p:spPr>
          <a:xfrm>
            <a:off x="3121560" y="758809"/>
            <a:ext cx="5585100" cy="29979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chemeClr val="dk1"/>
              </a:buClr>
              <a:buSzPts val="1400"/>
              <a:buFont typeface="Arial"/>
              <a:buNone/>
            </a:pPr>
            <a:r>
              <a:rPr b="1" lang="en" sz="3000">
                <a:solidFill>
                  <a:srgbClr val="004993"/>
                </a:solidFill>
                <a:latin typeface="Open Sans"/>
                <a:ea typeface="Open Sans"/>
                <a:cs typeface="Open Sans"/>
                <a:sym typeface="Open Sans"/>
              </a:rPr>
              <a:t>Främja medborgarvetenskap</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rPr lang="en" sz="3000">
                <a:solidFill>
                  <a:srgbClr val="004993"/>
                </a:solidFill>
                <a:latin typeface="Open Sans"/>
                <a:ea typeface="Open Sans"/>
                <a:cs typeface="Open Sans"/>
                <a:sym typeface="Open Sans"/>
              </a:rPr>
              <a:t>Kunskap kan skapas av alla, och tillgången till material gör det lättare för människor att fortsätta skaffa sig kunskap.</a:t>
            </a:r>
            <a:endParaRPr b="0" i="0" sz="3000" u="none" cap="none" strike="noStrike">
              <a:solidFill>
                <a:srgbClr val="000000"/>
              </a:solidFill>
              <a:latin typeface="Arial"/>
              <a:ea typeface="Arial"/>
              <a:cs typeface="Arial"/>
              <a:sym typeface="Arial"/>
            </a:endParaRPr>
          </a:p>
        </p:txBody>
      </p:sp>
      <p:cxnSp>
        <p:nvCxnSpPr>
          <p:cNvPr id="511" name="Google Shape;511;g322665aa000_0_76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12" name="Google Shape;512;g322665aa000_0_764"/>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513" name="Google Shape;513;g322665aa000_0_76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 name="Google Shape;514;g322665aa000_0_76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g322665aa000_0_764"/>
          <p:cNvSpPr txBox="1"/>
          <p:nvPr/>
        </p:nvSpPr>
        <p:spPr>
          <a:xfrm>
            <a:off x="261300" y="1552000"/>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alla</a:t>
            </a:r>
            <a:endParaRPr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9" name="Shape 519"/>
        <p:cNvGrpSpPr/>
        <p:nvPr/>
      </p:nvGrpSpPr>
      <p:grpSpPr>
        <a:xfrm>
          <a:off x="0" y="0"/>
          <a:ext cx="0" cy="0"/>
          <a:chOff x="0" y="0"/>
          <a:chExt cx="0" cy="0"/>
        </a:xfrm>
      </p:grpSpPr>
      <p:sp>
        <p:nvSpPr>
          <p:cNvPr id="520" name="Google Shape;520;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1" name="Google Shape;521;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22" name="Google Shape;522;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3" name="Google Shape;523;p43"/>
          <p:cNvSpPr txBox="1"/>
          <p:nvPr/>
        </p:nvSpPr>
        <p:spPr>
          <a:xfrm>
            <a:off x="3282300" y="595450"/>
            <a:ext cx="5895000" cy="3361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2400"/>
              <a:buFont typeface="Arial"/>
              <a:buNone/>
            </a:pPr>
            <a:r>
              <a:rPr b="1" lang="en" sz="2000">
                <a:solidFill>
                  <a:srgbClr val="004993"/>
                </a:solidFill>
                <a:latin typeface="Open Sans"/>
                <a:ea typeface="Open Sans"/>
                <a:cs typeface="Open Sans"/>
                <a:sym typeface="Open Sans"/>
              </a:rPr>
              <a:t>Förbättra kvaliteten: </a:t>
            </a:r>
            <a:r>
              <a:rPr lang="en" sz="2000">
                <a:solidFill>
                  <a:srgbClr val="004993"/>
                </a:solidFill>
                <a:latin typeface="Open Sans"/>
                <a:ea typeface="Open Sans"/>
                <a:cs typeface="Open Sans"/>
                <a:sym typeface="Open Sans"/>
              </a:rPr>
              <a:t>Vem som helst kan stöda kvalitetsförbättringar av OER genom att helt enkelt ställa förtydligande frågor; ingen tillgång innebär inga frågor, inga frågor innebär inga tvivel, inga tvivel innebär inga förbättringar.</a:t>
            </a:r>
            <a:endParaRPr sz="20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sz="16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1900">
                <a:solidFill>
                  <a:srgbClr val="004993"/>
                </a:solidFill>
                <a:latin typeface="Open Sans"/>
                <a:ea typeface="Open Sans"/>
                <a:cs typeface="Open Sans"/>
                <a:sym typeface="Open Sans"/>
              </a:rPr>
              <a:t>Bredda gränserna: </a:t>
            </a:r>
            <a:r>
              <a:rPr lang="en" sz="1900">
                <a:solidFill>
                  <a:srgbClr val="004993"/>
                </a:solidFill>
                <a:latin typeface="Open Sans"/>
                <a:ea typeface="Open Sans"/>
                <a:cs typeface="Open Sans"/>
                <a:sym typeface="Open Sans"/>
              </a:rPr>
              <a:t>OER är ett underbart sätt att dela kunskap över gränserna som möjliggör anpassningar som verkligen fungerar lokalt.</a:t>
            </a:r>
            <a:endParaRPr sz="1900">
              <a:solidFill>
                <a:srgbClr val="004993"/>
              </a:solidFill>
            </a:endParaRPr>
          </a:p>
          <a:p>
            <a:pPr indent="0" lvl="0" marL="0" marR="0" rtl="0" algn="l">
              <a:lnSpc>
                <a:spcPct val="115000"/>
              </a:lnSpc>
              <a:spcBef>
                <a:spcPts val="0"/>
              </a:spcBef>
              <a:spcAft>
                <a:spcPts val="0"/>
              </a:spcAft>
              <a:buClr>
                <a:schemeClr val="dk1"/>
              </a:buClr>
              <a:buSzPts val="1100"/>
              <a:buFont typeface="Arial"/>
              <a:buNone/>
            </a:pPr>
            <a:r>
              <a:t/>
            </a:r>
            <a:endParaRPr b="1" sz="1600">
              <a:solidFill>
                <a:srgbClr val="004993"/>
              </a:solidFill>
              <a:latin typeface="Open Sans"/>
              <a:ea typeface="Open Sans"/>
              <a:cs typeface="Open Sans"/>
              <a:sym typeface="Open Sans"/>
            </a:endParaRPr>
          </a:p>
        </p:txBody>
      </p:sp>
      <p:sp>
        <p:nvSpPr>
          <p:cNvPr id="524" name="Google Shape;524;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43"/>
          <p:cNvSpPr txBox="1"/>
          <p:nvPr/>
        </p:nvSpPr>
        <p:spPr>
          <a:xfrm>
            <a:off x="261300" y="1552000"/>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800"/>
              <a:buFont typeface="Arial"/>
              <a:buNone/>
            </a:pPr>
            <a:r>
              <a:rPr b="1" lang="en" sz="2300">
                <a:solidFill>
                  <a:schemeClr val="lt1"/>
                </a:solidFill>
                <a:latin typeface="Open Sans"/>
                <a:ea typeface="Open Sans"/>
                <a:cs typeface="Open Sans"/>
                <a:sym typeface="Open Sans"/>
              </a:rPr>
              <a:t>Fördelar med öppen utbildning för alla</a:t>
            </a:r>
            <a:endParaRPr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0" name="Shape 530"/>
        <p:cNvGrpSpPr/>
        <p:nvPr/>
      </p:nvGrpSpPr>
      <p:grpSpPr>
        <a:xfrm>
          <a:off x="0" y="0"/>
          <a:ext cx="0" cy="0"/>
          <a:chOff x="0" y="0"/>
          <a:chExt cx="0" cy="0"/>
        </a:xfrm>
      </p:grpSpPr>
      <p:sp>
        <p:nvSpPr>
          <p:cNvPr id="531" name="Google Shape;531;p44"/>
          <p:cNvSpPr txBox="1"/>
          <p:nvPr/>
        </p:nvSpPr>
        <p:spPr>
          <a:xfrm>
            <a:off x="2970500" y="-33150"/>
            <a:ext cx="6173400" cy="453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900"/>
              <a:buFont typeface="Arial"/>
              <a:buNone/>
            </a:pPr>
            <a:r>
              <a:rPr b="1" lang="en" sz="1200">
                <a:solidFill>
                  <a:srgbClr val="B9E9F6"/>
                </a:solidFill>
                <a:latin typeface="Open Sans"/>
                <a:ea typeface="Open Sans"/>
                <a:cs typeface="Open Sans"/>
                <a:sym typeface="Open Sans"/>
              </a:rPr>
              <a:t>Stöder professionell utveckling: </a:t>
            </a:r>
            <a:r>
              <a:rPr lang="en" sz="1200">
                <a:solidFill>
                  <a:srgbClr val="B9E9F6"/>
                </a:solidFill>
                <a:latin typeface="Open Sans"/>
                <a:ea typeface="Open Sans"/>
                <a:cs typeface="Open Sans"/>
                <a:sym typeface="Open Sans"/>
              </a:rPr>
              <a:t>Att engagera sig på biblioteks-, institutionell, nationell eller internationell nivå med OER och OE-styrning kan användas som en möjlighet till professionell utveckling och tillväxt utanför de "traditionella" eller mer etablerade expertområden (t.ex. samlingsbildning, metadata, etc.).</a:t>
            </a:r>
            <a:endParaRPr sz="1200">
              <a:solidFill>
                <a:srgbClr val="B9E9F6"/>
              </a:solidFill>
            </a:endParaRPr>
          </a:p>
          <a:p>
            <a:pPr indent="0" lvl="0" marL="0" rtl="0" algn="l">
              <a:spcBef>
                <a:spcPts val="800"/>
              </a:spcBef>
              <a:spcAft>
                <a:spcPts val="0"/>
              </a:spcAft>
              <a:buClr>
                <a:schemeClr val="dk1"/>
              </a:buClr>
              <a:buSzPts val="900"/>
              <a:buFont typeface="Arial"/>
              <a:buNone/>
            </a:pPr>
            <a:r>
              <a:rPr b="1" lang="en" sz="1200">
                <a:solidFill>
                  <a:srgbClr val="B9E9F6"/>
                </a:solidFill>
                <a:latin typeface="Open Sans"/>
                <a:ea typeface="Open Sans"/>
                <a:cs typeface="Open Sans"/>
                <a:sym typeface="Open Sans"/>
              </a:rPr>
              <a:t>Erkännande som värdefulla partners: </a:t>
            </a:r>
            <a:r>
              <a:rPr lang="en" sz="1200">
                <a:solidFill>
                  <a:srgbClr val="B9E9F6"/>
                </a:solidFill>
                <a:latin typeface="Open Sans"/>
                <a:ea typeface="Open Sans"/>
                <a:cs typeface="Open Sans"/>
                <a:sym typeface="Open Sans"/>
              </a:rPr>
              <a:t>Tack vare sin expertis inom öppen pedagogik och öppna licenser är bibliotekarier erkända av lärare och forskare som pålitliga partners för att hitta, anpassa och skapa tillförlitliga utbildningsresurser.</a:t>
            </a:r>
            <a:br>
              <a:rPr lang="en" sz="1200">
                <a:solidFill>
                  <a:srgbClr val="B9E9F6"/>
                </a:solidFill>
                <a:latin typeface="Open Sans"/>
                <a:ea typeface="Open Sans"/>
                <a:cs typeface="Open Sans"/>
                <a:sym typeface="Open Sans"/>
              </a:rPr>
            </a:br>
            <a:endParaRPr sz="12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rPr b="1" lang="en" sz="1200">
                <a:solidFill>
                  <a:srgbClr val="B9E9F6"/>
                </a:solidFill>
                <a:latin typeface="Open Sans"/>
                <a:ea typeface="Open Sans"/>
                <a:cs typeface="Open Sans"/>
                <a:sym typeface="Open Sans"/>
              </a:rPr>
              <a:t>Utveckla synergier med öppen vetenskap: </a:t>
            </a:r>
            <a:r>
              <a:rPr lang="en" sz="1200">
                <a:solidFill>
                  <a:srgbClr val="B9E9F6"/>
                </a:solidFill>
                <a:latin typeface="Open Sans"/>
                <a:ea typeface="Open Sans"/>
                <a:cs typeface="Open Sans"/>
                <a:sym typeface="Open Sans"/>
              </a:rPr>
              <a:t>Öppen vetenskap och öppet lärande är ofta åtskilda och kunskapen innehas av olika personer. Bibliotekarier kan koppla samman dessa två områden med ett mer holistiskt förhållningssätt till öppenhet, vilket främjar en öppen kultur inom institutionen/den akademiska gemenskapen.</a:t>
            </a:r>
            <a:br>
              <a:rPr lang="en" sz="1200">
                <a:solidFill>
                  <a:srgbClr val="B9E9F6"/>
                </a:solidFill>
                <a:latin typeface="Open Sans"/>
                <a:ea typeface="Open Sans"/>
                <a:cs typeface="Open Sans"/>
                <a:sym typeface="Open Sans"/>
              </a:rPr>
            </a:br>
            <a:endParaRPr b="1" sz="12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rPr b="1" lang="en" sz="1200">
                <a:solidFill>
                  <a:srgbClr val="B9E9F6"/>
                </a:solidFill>
                <a:latin typeface="Open Sans"/>
                <a:ea typeface="Open Sans"/>
                <a:cs typeface="Open Sans"/>
                <a:sym typeface="Open Sans"/>
              </a:rPr>
              <a:t>Främja samarbete och kunskapsdelning: </a:t>
            </a:r>
            <a:r>
              <a:rPr lang="en" sz="1200">
                <a:solidFill>
                  <a:srgbClr val="B9E9F6"/>
                </a:solidFill>
                <a:latin typeface="Open Sans"/>
                <a:ea typeface="Open Sans"/>
                <a:cs typeface="Open Sans"/>
                <a:sym typeface="Open Sans"/>
              </a:rPr>
              <a:t>Bibliotekarier spelar en grundläggande roll i att underlätta samarbete genom att kurera öppna resurser, anordna utbildningar och workshops om öppen utbildning och främja praxisgemenskaper kring öppen utbildning som också utökar deras egna professionella nätverk.</a:t>
            </a:r>
            <a:br>
              <a:rPr lang="en" sz="1200">
                <a:solidFill>
                  <a:srgbClr val="B9E9F6"/>
                </a:solidFill>
                <a:latin typeface="Open Sans"/>
                <a:ea typeface="Open Sans"/>
                <a:cs typeface="Open Sans"/>
                <a:sym typeface="Open Sans"/>
              </a:rPr>
            </a:br>
            <a:endParaRPr b="1" sz="12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rPr b="1" lang="en" sz="1200">
                <a:solidFill>
                  <a:srgbClr val="B9E9F6"/>
                </a:solidFill>
                <a:latin typeface="Open Sans"/>
                <a:ea typeface="Open Sans"/>
                <a:cs typeface="Open Sans"/>
                <a:sym typeface="Open Sans"/>
              </a:rPr>
              <a:t>Minska kostnaderna: </a:t>
            </a:r>
            <a:r>
              <a:rPr lang="en" sz="1200">
                <a:solidFill>
                  <a:srgbClr val="B9E9F6"/>
                </a:solidFill>
                <a:latin typeface="Open Sans"/>
                <a:ea typeface="Open Sans"/>
                <a:cs typeface="Open Sans"/>
                <a:sym typeface="Open Sans"/>
              </a:rPr>
              <a:t>Spara bibliotekets resurser genom att slippa inköp av dyra och restriktiva licenser för kommersiella publikationer, samt genom att ge råd till lärare och studenter om OER-alternativ till kurslitteratur. Denna fördel bidrar till den nödvändiga Open Access-övergången av biblioteks- och universitetsbudgetar på lång sikt.</a:t>
            </a:r>
            <a:endParaRPr b="1" sz="1200">
              <a:solidFill>
                <a:srgbClr val="B9E9F6"/>
              </a:solidFill>
              <a:latin typeface="Open Sans"/>
              <a:ea typeface="Open Sans"/>
              <a:cs typeface="Open Sans"/>
              <a:sym typeface="Open Sans"/>
            </a:endParaRPr>
          </a:p>
        </p:txBody>
      </p:sp>
      <p:sp>
        <p:nvSpPr>
          <p:cNvPr id="532" name="Google Shape;532;p4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 name="Google Shape;534;p4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p44"/>
          <p:cNvSpPr txBox="1"/>
          <p:nvPr/>
        </p:nvSpPr>
        <p:spPr>
          <a:xfrm>
            <a:off x="232200" y="1581575"/>
            <a:ext cx="255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bibliotekarier</a:t>
            </a:r>
            <a:endParaRPr b="1" sz="2300">
              <a:solidFill>
                <a:srgbClr val="004993"/>
              </a:solidFill>
              <a:latin typeface="Open Sans"/>
              <a:ea typeface="Open Sans"/>
              <a:cs typeface="Open Sans"/>
              <a:sym typeface="Open Sans"/>
            </a:endParaRPr>
          </a:p>
        </p:txBody>
      </p:sp>
      <p:cxnSp>
        <p:nvCxnSpPr>
          <p:cNvPr id="536" name="Google Shape;536;p4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7" name="Google Shape;537;p4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1" name="Shape 541"/>
        <p:cNvGrpSpPr/>
        <p:nvPr/>
      </p:nvGrpSpPr>
      <p:grpSpPr>
        <a:xfrm>
          <a:off x="0" y="0"/>
          <a:ext cx="0" cy="0"/>
          <a:chOff x="0" y="0"/>
          <a:chExt cx="0" cy="0"/>
        </a:xfrm>
      </p:grpSpPr>
      <p:sp>
        <p:nvSpPr>
          <p:cNvPr id="542" name="Google Shape;542;g322665aa000_0_819"/>
          <p:cNvSpPr/>
          <p:nvPr/>
        </p:nvSpPr>
        <p:spPr>
          <a:xfrm>
            <a:off x="0" y="-51450"/>
            <a:ext cx="2195400" cy="4578000"/>
          </a:xfrm>
          <a:prstGeom prst="rect">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 name="Google Shape;543;g322665aa000_0_8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 name="Google Shape;544;g322665aa000_0_819"/>
          <p:cNvSpPr txBox="1"/>
          <p:nvPr/>
        </p:nvSpPr>
        <p:spPr>
          <a:xfrm>
            <a:off x="3136940" y="416232"/>
            <a:ext cx="5935200" cy="36483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chemeClr val="dk1"/>
              </a:buClr>
              <a:buSzPts val="1100"/>
              <a:buFont typeface="Arial"/>
              <a:buNone/>
            </a:pPr>
            <a:r>
              <a:rPr b="1" lang="en" sz="2500">
                <a:solidFill>
                  <a:srgbClr val="B9E9F6"/>
                </a:solidFill>
                <a:latin typeface="Open Sans"/>
                <a:ea typeface="Open Sans"/>
                <a:cs typeface="Open Sans"/>
                <a:sym typeface="Open Sans"/>
              </a:rPr>
              <a:t>Stöder professionell utveckling</a:t>
            </a:r>
            <a:endParaRPr b="1" i="0" sz="25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500">
                <a:solidFill>
                  <a:srgbClr val="B9E9F6"/>
                </a:solidFill>
                <a:latin typeface="Open Sans"/>
                <a:ea typeface="Open Sans"/>
                <a:cs typeface="Open Sans"/>
                <a:sym typeface="Open Sans"/>
              </a:rPr>
              <a:t>Att engagera sig på biblioteks-, institutionell, nationell eller internationell nivå med OER och OE-styrning kan användas som en möjlighet till professionell utveckling och tillväxt utanför de "traditionella" eller mer etablerade expertområden (t.ex. samlingsbildning, metadata, etc.).</a:t>
            </a:r>
            <a:endParaRPr b="0" i="0" sz="2500" u="none" cap="none" strike="noStrike">
              <a:solidFill>
                <a:srgbClr val="B9E9F6"/>
              </a:solidFill>
              <a:latin typeface="Arial"/>
              <a:ea typeface="Arial"/>
              <a:cs typeface="Arial"/>
              <a:sym typeface="Arial"/>
            </a:endParaRPr>
          </a:p>
        </p:txBody>
      </p:sp>
      <p:sp>
        <p:nvSpPr>
          <p:cNvPr id="545" name="Google Shape;545;g322665aa000_0_819"/>
          <p:cNvSpPr/>
          <p:nvPr/>
        </p:nvSpPr>
        <p:spPr>
          <a:xfrm>
            <a:off x="1328900" y="1446688"/>
            <a:ext cx="1641600" cy="1621800"/>
          </a:xfrm>
          <a:prstGeom prst="ellipse">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6" name="Google Shape;546;g322665aa000_0_819"/>
          <p:cNvCxnSpPr/>
          <p:nvPr/>
        </p:nvCxnSpPr>
        <p:spPr>
          <a:xfrm>
            <a:off x="0" y="4526400"/>
            <a:ext cx="9177600" cy="0"/>
          </a:xfrm>
          <a:prstGeom prst="straightConnector1">
            <a:avLst/>
          </a:prstGeom>
          <a:noFill/>
          <a:ln cap="flat" cmpd="sng" w="9525">
            <a:solidFill>
              <a:srgbClr val="004993"/>
            </a:solidFill>
            <a:prstDash val="solid"/>
            <a:round/>
            <a:headEnd len="sm" w="sm" type="none"/>
            <a:tailEnd len="sm" w="sm" type="none"/>
          </a:ln>
        </p:spPr>
      </p:cxnSp>
      <p:pic>
        <p:nvPicPr>
          <p:cNvPr id="547" name="Google Shape;547;g322665aa000_0_81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548" name="Google Shape;548;g322665aa000_0_819"/>
          <p:cNvSpPr txBox="1"/>
          <p:nvPr/>
        </p:nvSpPr>
        <p:spPr>
          <a:xfrm>
            <a:off x="232200" y="1581575"/>
            <a:ext cx="255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bibliotekarier</a:t>
            </a:r>
            <a:endParaRPr b="1" sz="2300">
              <a:solidFill>
                <a:srgbClr val="004993"/>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2" name="Shape 552"/>
        <p:cNvGrpSpPr/>
        <p:nvPr/>
      </p:nvGrpSpPr>
      <p:grpSpPr>
        <a:xfrm>
          <a:off x="0" y="0"/>
          <a:ext cx="0" cy="0"/>
          <a:chOff x="0" y="0"/>
          <a:chExt cx="0" cy="0"/>
        </a:xfrm>
      </p:grpSpPr>
      <p:sp>
        <p:nvSpPr>
          <p:cNvPr id="553" name="Google Shape;553;g322665aa000_0_829"/>
          <p:cNvSpPr/>
          <p:nvPr/>
        </p:nvSpPr>
        <p:spPr>
          <a:xfrm>
            <a:off x="0" y="-51450"/>
            <a:ext cx="2195400" cy="4578000"/>
          </a:xfrm>
          <a:prstGeom prst="rect">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 name="Google Shape;554;g322665aa000_0_8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 name="Google Shape;555;g322665aa000_0_829"/>
          <p:cNvSpPr txBox="1"/>
          <p:nvPr/>
        </p:nvSpPr>
        <p:spPr>
          <a:xfrm>
            <a:off x="3139650" y="352176"/>
            <a:ext cx="5574300" cy="37764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1000"/>
              </a:spcBef>
              <a:spcAft>
                <a:spcPts val="0"/>
              </a:spcAft>
              <a:buClr>
                <a:schemeClr val="dk1"/>
              </a:buClr>
              <a:buSzPts val="1100"/>
              <a:buFont typeface="Arial"/>
              <a:buNone/>
            </a:pPr>
            <a:r>
              <a:rPr b="1" lang="en" sz="2500">
                <a:solidFill>
                  <a:srgbClr val="B9E9F6"/>
                </a:solidFill>
                <a:latin typeface="Open Sans"/>
                <a:ea typeface="Open Sans"/>
                <a:cs typeface="Open Sans"/>
                <a:sym typeface="Open Sans"/>
              </a:rPr>
              <a:t>Erkännande som värdefulla partners</a:t>
            </a:r>
            <a:endParaRPr b="1" i="0" sz="25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lang="en" sz="2500">
                <a:solidFill>
                  <a:srgbClr val="B9E9F6"/>
                </a:solidFill>
                <a:latin typeface="Open Sans"/>
                <a:ea typeface="Open Sans"/>
                <a:cs typeface="Open Sans"/>
                <a:sym typeface="Open Sans"/>
              </a:rPr>
              <a:t>Tack vare sin expertis inom öppen pedagogik och öppna licenser är bibliotekarier erkända av lärare och forskare som pålitliga partners när det gäller att hitta, anpassa och skapa tillförlitliga utbildningsresurser.</a:t>
            </a:r>
            <a:endParaRPr b="0" i="0" sz="2500" u="none" cap="none" strike="noStrike">
              <a:solidFill>
                <a:srgbClr val="B9E9F6"/>
              </a:solidFill>
              <a:latin typeface="Arial"/>
              <a:ea typeface="Arial"/>
              <a:cs typeface="Arial"/>
              <a:sym typeface="Arial"/>
            </a:endParaRPr>
          </a:p>
        </p:txBody>
      </p:sp>
      <p:sp>
        <p:nvSpPr>
          <p:cNvPr id="556" name="Google Shape;556;g322665aa000_0_829"/>
          <p:cNvSpPr/>
          <p:nvPr/>
        </p:nvSpPr>
        <p:spPr>
          <a:xfrm>
            <a:off x="1328900" y="1446688"/>
            <a:ext cx="1641600" cy="1621800"/>
          </a:xfrm>
          <a:prstGeom prst="ellipse">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7" name="Google Shape;557;g322665aa000_0_829"/>
          <p:cNvCxnSpPr/>
          <p:nvPr/>
        </p:nvCxnSpPr>
        <p:spPr>
          <a:xfrm>
            <a:off x="0" y="4526400"/>
            <a:ext cx="9177600" cy="0"/>
          </a:xfrm>
          <a:prstGeom prst="straightConnector1">
            <a:avLst/>
          </a:prstGeom>
          <a:noFill/>
          <a:ln cap="flat" cmpd="sng" w="9525">
            <a:solidFill>
              <a:srgbClr val="004993"/>
            </a:solidFill>
            <a:prstDash val="solid"/>
            <a:round/>
            <a:headEnd len="sm" w="sm" type="none"/>
            <a:tailEnd len="sm" w="sm" type="none"/>
          </a:ln>
        </p:spPr>
      </p:cxnSp>
      <p:pic>
        <p:nvPicPr>
          <p:cNvPr id="558" name="Google Shape;558;g322665aa000_0_82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559" name="Google Shape;559;g322665aa000_0_829"/>
          <p:cNvSpPr txBox="1"/>
          <p:nvPr/>
        </p:nvSpPr>
        <p:spPr>
          <a:xfrm>
            <a:off x="232200" y="1581575"/>
            <a:ext cx="255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bibliotekarier</a:t>
            </a:r>
            <a:endParaRPr b="1" sz="2300">
              <a:solidFill>
                <a:srgbClr val="004993"/>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63" name="Shape 563"/>
        <p:cNvGrpSpPr/>
        <p:nvPr/>
      </p:nvGrpSpPr>
      <p:grpSpPr>
        <a:xfrm>
          <a:off x="0" y="0"/>
          <a:ext cx="0" cy="0"/>
          <a:chOff x="0" y="0"/>
          <a:chExt cx="0" cy="0"/>
        </a:xfrm>
      </p:grpSpPr>
      <p:sp>
        <p:nvSpPr>
          <p:cNvPr id="564" name="Google Shape;564;g322665aa000_0_839"/>
          <p:cNvSpPr/>
          <p:nvPr/>
        </p:nvSpPr>
        <p:spPr>
          <a:xfrm>
            <a:off x="0" y="-51450"/>
            <a:ext cx="2195400" cy="4578000"/>
          </a:xfrm>
          <a:prstGeom prst="rect">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g322665aa000_0_8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g322665aa000_0_839"/>
          <p:cNvSpPr txBox="1"/>
          <p:nvPr/>
        </p:nvSpPr>
        <p:spPr>
          <a:xfrm>
            <a:off x="3055500" y="293125"/>
            <a:ext cx="6021000" cy="40329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chemeClr val="dk1"/>
              </a:buClr>
              <a:buSzPts val="1100"/>
              <a:buFont typeface="Arial"/>
              <a:buNone/>
            </a:pPr>
            <a:r>
              <a:rPr b="1" lang="en" sz="2500">
                <a:solidFill>
                  <a:srgbClr val="B9E9F6"/>
                </a:solidFill>
                <a:latin typeface="Open Sans"/>
                <a:ea typeface="Open Sans"/>
                <a:cs typeface="Open Sans"/>
                <a:sym typeface="Open Sans"/>
              </a:rPr>
              <a:t>Utveckla synergier med öppen vetenskap</a:t>
            </a:r>
            <a:endParaRPr b="0" i="0" sz="25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500">
                <a:solidFill>
                  <a:srgbClr val="B9E9F6"/>
                </a:solidFill>
                <a:latin typeface="Open Sans"/>
                <a:ea typeface="Open Sans"/>
                <a:cs typeface="Open Sans"/>
                <a:sym typeface="Open Sans"/>
              </a:rPr>
              <a:t>Öppen vetenskap och öppet lärande är ofta åtskilda och kunskapen innehas av olika personer. Bibliotekarier kan koppla samman dessa två områden med ett mer holistiskt förhållningssätt till öppenhet, vilket främjar en öppen kultur inom institutionen/den akademiska gemenskapen.</a:t>
            </a:r>
            <a:endParaRPr b="0" i="0" sz="2500" u="none" cap="none" strike="noStrike">
              <a:solidFill>
                <a:srgbClr val="B9E9F6"/>
              </a:solidFill>
              <a:latin typeface="Arial"/>
              <a:ea typeface="Arial"/>
              <a:cs typeface="Arial"/>
              <a:sym typeface="Arial"/>
            </a:endParaRPr>
          </a:p>
        </p:txBody>
      </p:sp>
      <p:sp>
        <p:nvSpPr>
          <p:cNvPr id="567" name="Google Shape;567;g322665aa000_0_839"/>
          <p:cNvSpPr/>
          <p:nvPr/>
        </p:nvSpPr>
        <p:spPr>
          <a:xfrm>
            <a:off x="1328900" y="1446688"/>
            <a:ext cx="1641600" cy="1621800"/>
          </a:xfrm>
          <a:prstGeom prst="ellipse">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8" name="Google Shape;568;g322665aa000_0_839"/>
          <p:cNvCxnSpPr/>
          <p:nvPr/>
        </p:nvCxnSpPr>
        <p:spPr>
          <a:xfrm>
            <a:off x="0" y="4526400"/>
            <a:ext cx="9177600" cy="0"/>
          </a:xfrm>
          <a:prstGeom prst="straightConnector1">
            <a:avLst/>
          </a:prstGeom>
          <a:noFill/>
          <a:ln cap="flat" cmpd="sng" w="9525">
            <a:solidFill>
              <a:srgbClr val="004993"/>
            </a:solidFill>
            <a:prstDash val="solid"/>
            <a:round/>
            <a:headEnd len="sm" w="sm" type="none"/>
            <a:tailEnd len="sm" w="sm" type="none"/>
          </a:ln>
        </p:spPr>
      </p:cxnSp>
      <p:pic>
        <p:nvPicPr>
          <p:cNvPr id="569" name="Google Shape;569;g322665aa000_0_83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570" name="Google Shape;570;g322665aa000_0_839"/>
          <p:cNvSpPr txBox="1"/>
          <p:nvPr/>
        </p:nvSpPr>
        <p:spPr>
          <a:xfrm>
            <a:off x="232200" y="1581575"/>
            <a:ext cx="255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bibliotekarier</a:t>
            </a:r>
            <a:endParaRPr b="1" sz="2300">
              <a:solidFill>
                <a:srgbClr val="004993"/>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4" name="Shape 574"/>
        <p:cNvGrpSpPr/>
        <p:nvPr/>
      </p:nvGrpSpPr>
      <p:grpSpPr>
        <a:xfrm>
          <a:off x="0" y="0"/>
          <a:ext cx="0" cy="0"/>
          <a:chOff x="0" y="0"/>
          <a:chExt cx="0" cy="0"/>
        </a:xfrm>
      </p:grpSpPr>
      <p:sp>
        <p:nvSpPr>
          <p:cNvPr id="575" name="Google Shape;575;g322665aa000_0_849"/>
          <p:cNvSpPr/>
          <p:nvPr/>
        </p:nvSpPr>
        <p:spPr>
          <a:xfrm>
            <a:off x="0" y="-51450"/>
            <a:ext cx="2195400" cy="4578000"/>
          </a:xfrm>
          <a:prstGeom prst="rect">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g322665aa000_0_84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g322665aa000_0_849"/>
          <p:cNvSpPr txBox="1"/>
          <p:nvPr/>
        </p:nvSpPr>
        <p:spPr>
          <a:xfrm>
            <a:off x="3208575" y="278850"/>
            <a:ext cx="5860500" cy="40329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chemeClr val="dk1"/>
              </a:buClr>
              <a:buSzPts val="1100"/>
              <a:buFont typeface="Arial"/>
              <a:buNone/>
            </a:pPr>
            <a:r>
              <a:rPr b="1" lang="en" sz="2500">
                <a:solidFill>
                  <a:srgbClr val="B9E9F6"/>
                </a:solidFill>
                <a:latin typeface="Open Sans"/>
                <a:ea typeface="Open Sans"/>
                <a:cs typeface="Open Sans"/>
                <a:sym typeface="Open Sans"/>
              </a:rPr>
              <a:t>Främja samarbete och kunskapsdelning</a:t>
            </a:r>
            <a:endParaRPr b="1" i="0" sz="25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500">
                <a:solidFill>
                  <a:srgbClr val="B9E9F6"/>
                </a:solidFill>
                <a:latin typeface="Open Sans"/>
                <a:ea typeface="Open Sans"/>
                <a:cs typeface="Open Sans"/>
                <a:sym typeface="Open Sans"/>
              </a:rPr>
              <a:t>Bibliotekarier spelar en grundläggande roll i att underlätta samarbete genom att kurera öppna resurser, anordna utbildningar och workshops om öppen utbildning och främja praxisgemenskaper kring öppen utbildning som också utökar deras egna professionella nätverk.</a:t>
            </a:r>
            <a:endParaRPr b="0" i="0" sz="2500" u="none" cap="none" strike="noStrike">
              <a:solidFill>
                <a:srgbClr val="B9E9F6"/>
              </a:solidFill>
              <a:latin typeface="Arial"/>
              <a:ea typeface="Arial"/>
              <a:cs typeface="Arial"/>
              <a:sym typeface="Arial"/>
            </a:endParaRPr>
          </a:p>
        </p:txBody>
      </p:sp>
      <p:sp>
        <p:nvSpPr>
          <p:cNvPr id="578" name="Google Shape;578;g322665aa000_0_849"/>
          <p:cNvSpPr/>
          <p:nvPr/>
        </p:nvSpPr>
        <p:spPr>
          <a:xfrm>
            <a:off x="1328900" y="1446688"/>
            <a:ext cx="1641600" cy="1621800"/>
          </a:xfrm>
          <a:prstGeom prst="ellipse">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9" name="Google Shape;579;g322665aa000_0_849"/>
          <p:cNvCxnSpPr/>
          <p:nvPr/>
        </p:nvCxnSpPr>
        <p:spPr>
          <a:xfrm>
            <a:off x="0" y="4526400"/>
            <a:ext cx="9177600" cy="0"/>
          </a:xfrm>
          <a:prstGeom prst="straightConnector1">
            <a:avLst/>
          </a:prstGeom>
          <a:noFill/>
          <a:ln cap="flat" cmpd="sng" w="9525">
            <a:solidFill>
              <a:srgbClr val="004993"/>
            </a:solidFill>
            <a:prstDash val="solid"/>
            <a:round/>
            <a:headEnd len="sm" w="sm" type="none"/>
            <a:tailEnd len="sm" w="sm" type="none"/>
          </a:ln>
        </p:spPr>
      </p:cxnSp>
      <p:pic>
        <p:nvPicPr>
          <p:cNvPr id="580" name="Google Shape;580;g322665aa000_0_84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581" name="Google Shape;581;g322665aa000_0_849"/>
          <p:cNvSpPr txBox="1"/>
          <p:nvPr/>
        </p:nvSpPr>
        <p:spPr>
          <a:xfrm>
            <a:off x="232200" y="1581575"/>
            <a:ext cx="255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bibliotekarier</a:t>
            </a:r>
            <a:endParaRPr b="1" sz="2300">
              <a:solidFill>
                <a:srgbClr val="004993"/>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5" name="Shape 585"/>
        <p:cNvGrpSpPr/>
        <p:nvPr/>
      </p:nvGrpSpPr>
      <p:grpSpPr>
        <a:xfrm>
          <a:off x="0" y="0"/>
          <a:ext cx="0" cy="0"/>
          <a:chOff x="0" y="0"/>
          <a:chExt cx="0" cy="0"/>
        </a:xfrm>
      </p:grpSpPr>
      <p:sp>
        <p:nvSpPr>
          <p:cNvPr id="586" name="Google Shape;586;g322665aa000_0_859"/>
          <p:cNvSpPr/>
          <p:nvPr/>
        </p:nvSpPr>
        <p:spPr>
          <a:xfrm>
            <a:off x="0" y="-51450"/>
            <a:ext cx="2195400" cy="4578000"/>
          </a:xfrm>
          <a:prstGeom prst="rect">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g322665aa000_0_85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g322665aa000_0_859"/>
          <p:cNvSpPr txBox="1"/>
          <p:nvPr/>
        </p:nvSpPr>
        <p:spPr>
          <a:xfrm>
            <a:off x="3070140" y="216937"/>
            <a:ext cx="5919600" cy="40329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chemeClr val="dk1"/>
              </a:buClr>
              <a:buSzPts val="1100"/>
              <a:buFont typeface="Arial"/>
              <a:buNone/>
            </a:pPr>
            <a:r>
              <a:rPr b="1" lang="en" sz="2500">
                <a:solidFill>
                  <a:srgbClr val="B9E9F6"/>
                </a:solidFill>
                <a:latin typeface="Open Sans"/>
                <a:ea typeface="Open Sans"/>
                <a:cs typeface="Open Sans"/>
                <a:sym typeface="Open Sans"/>
              </a:rPr>
              <a:t>Minska kostnaderna</a:t>
            </a:r>
            <a:endParaRPr b="1" i="0" sz="25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500">
                <a:solidFill>
                  <a:srgbClr val="B9E9F6"/>
                </a:solidFill>
                <a:latin typeface="Open Sans"/>
                <a:ea typeface="Open Sans"/>
                <a:cs typeface="Open Sans"/>
                <a:sym typeface="Open Sans"/>
              </a:rPr>
              <a:t>Spara bibliotekets resurser genom att slippa inköp av dyra och restriktiva licenser för kommersiella publikationer, samt genom att ge råd till lärare och studenter om OER-alternativ till kurslitteratur. Denna fördel bidrar till den nödvändiga Open Access-övergången av biblioteks- och universitetsbudgetar på lång sikt.</a:t>
            </a:r>
            <a:r>
              <a:rPr b="0" i="0" lang="en" sz="2500" u="none" cap="none" strike="noStrike">
                <a:solidFill>
                  <a:srgbClr val="B9E9F6"/>
                </a:solidFill>
                <a:latin typeface="Open Sans"/>
                <a:ea typeface="Open Sans"/>
                <a:cs typeface="Open Sans"/>
                <a:sym typeface="Open Sans"/>
              </a:rPr>
              <a:t> </a:t>
            </a:r>
            <a:endParaRPr b="0" i="0" sz="2500" u="none" cap="none" strike="noStrike">
              <a:solidFill>
                <a:srgbClr val="B9E9F6"/>
              </a:solidFill>
              <a:latin typeface="Arial"/>
              <a:ea typeface="Arial"/>
              <a:cs typeface="Arial"/>
              <a:sym typeface="Arial"/>
            </a:endParaRPr>
          </a:p>
        </p:txBody>
      </p:sp>
      <p:sp>
        <p:nvSpPr>
          <p:cNvPr id="589" name="Google Shape;589;g322665aa000_0_859"/>
          <p:cNvSpPr/>
          <p:nvPr/>
        </p:nvSpPr>
        <p:spPr>
          <a:xfrm>
            <a:off x="1328900" y="1446688"/>
            <a:ext cx="1641600" cy="1621800"/>
          </a:xfrm>
          <a:prstGeom prst="ellipse">
            <a:avLst/>
          </a:prstGeom>
          <a:solidFill>
            <a:srgbClr val="45BEDF"/>
          </a:solidFill>
          <a:ln>
            <a:noFill/>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0" name="Google Shape;590;g322665aa000_0_859"/>
          <p:cNvCxnSpPr/>
          <p:nvPr/>
        </p:nvCxnSpPr>
        <p:spPr>
          <a:xfrm>
            <a:off x="0" y="4526400"/>
            <a:ext cx="9177600" cy="0"/>
          </a:xfrm>
          <a:prstGeom prst="straightConnector1">
            <a:avLst/>
          </a:prstGeom>
          <a:noFill/>
          <a:ln cap="flat" cmpd="sng" w="9525">
            <a:solidFill>
              <a:srgbClr val="004993"/>
            </a:solidFill>
            <a:prstDash val="solid"/>
            <a:round/>
            <a:headEnd len="sm" w="sm" type="none"/>
            <a:tailEnd len="sm" w="sm" type="none"/>
          </a:ln>
        </p:spPr>
      </p:cxnSp>
      <p:pic>
        <p:nvPicPr>
          <p:cNvPr id="591" name="Google Shape;591;g322665aa000_0_859"/>
          <p:cNvPicPr preferRelativeResize="0"/>
          <p:nvPr/>
        </p:nvPicPr>
        <p:blipFill rotWithShape="1">
          <a:blip r:embed="rId3">
            <a:alphaModFix/>
          </a:blip>
          <a:srcRect b="0" l="0" r="0" t="0"/>
          <a:stretch/>
        </p:blipFill>
        <p:spPr>
          <a:xfrm>
            <a:off x="149258" y="4670911"/>
            <a:ext cx="1062458" cy="371741"/>
          </a:xfrm>
          <a:prstGeom prst="rect">
            <a:avLst/>
          </a:prstGeom>
          <a:noFill/>
          <a:ln>
            <a:noFill/>
          </a:ln>
        </p:spPr>
      </p:pic>
      <p:sp>
        <p:nvSpPr>
          <p:cNvPr id="592" name="Google Shape;592;g322665aa000_0_859"/>
          <p:cNvSpPr txBox="1"/>
          <p:nvPr/>
        </p:nvSpPr>
        <p:spPr>
          <a:xfrm>
            <a:off x="232200" y="1581575"/>
            <a:ext cx="255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bibliotekarier</a:t>
            </a:r>
            <a:endParaRPr b="1" sz="2300">
              <a:solidFill>
                <a:srgbClr val="004993"/>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g322665aa000_0_118"/>
          <p:cNvSpPr txBox="1"/>
          <p:nvPr/>
        </p:nvSpPr>
        <p:spPr>
          <a:xfrm>
            <a:off x="3897500" y="1214075"/>
            <a:ext cx="47988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Vad är öppna licenser?</a:t>
            </a:r>
            <a:endParaRPr b="1" i="0" sz="4600" u="none" cap="none" strike="noStrike">
              <a:solidFill>
                <a:srgbClr val="004993"/>
              </a:solidFill>
              <a:latin typeface="Open Sans"/>
              <a:ea typeface="Open Sans"/>
              <a:cs typeface="Open Sans"/>
              <a:sym typeface="Open Sans"/>
            </a:endParaRPr>
          </a:p>
        </p:txBody>
      </p:sp>
      <p:sp>
        <p:nvSpPr>
          <p:cNvPr id="100" name="Google Shape;100;g322665aa000_0_1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g322665aa000_0_118"/>
          <p:cNvPicPr preferRelativeResize="0"/>
          <p:nvPr/>
        </p:nvPicPr>
        <p:blipFill rotWithShape="1">
          <a:blip r:embed="rId3">
            <a:alphaModFix/>
          </a:blip>
          <a:srcRect b="0" l="0" r="0" t="0"/>
          <a:stretch/>
        </p:blipFill>
        <p:spPr>
          <a:xfrm>
            <a:off x="910680" y="1379455"/>
            <a:ext cx="2464350" cy="1870859"/>
          </a:xfrm>
          <a:prstGeom prst="rect">
            <a:avLst/>
          </a:prstGeom>
          <a:noFill/>
          <a:ln>
            <a:noFill/>
          </a:ln>
        </p:spPr>
      </p:pic>
      <p:sp>
        <p:nvSpPr>
          <p:cNvPr id="102" name="Google Shape;102;g322665aa000_0_118"/>
          <p:cNvSpPr txBox="1"/>
          <p:nvPr/>
        </p:nvSpPr>
        <p:spPr>
          <a:xfrm>
            <a:off x="1388910" y="1591127"/>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103" name="Google Shape;103;g322665aa000_0_118"/>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104" name="Google Shape;104;g322665aa000_0_118"/>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6" name="Shape 596"/>
        <p:cNvGrpSpPr/>
        <p:nvPr/>
      </p:nvGrpSpPr>
      <p:grpSpPr>
        <a:xfrm>
          <a:off x="0" y="0"/>
          <a:ext cx="0" cy="0"/>
          <a:chOff x="0" y="0"/>
          <a:chExt cx="0" cy="0"/>
        </a:xfrm>
      </p:grpSpPr>
      <p:sp>
        <p:nvSpPr>
          <p:cNvPr id="597" name="Google Shape;597;p50"/>
          <p:cNvSpPr txBox="1"/>
          <p:nvPr/>
        </p:nvSpPr>
        <p:spPr>
          <a:xfrm>
            <a:off x="3052375" y="87400"/>
            <a:ext cx="5922300" cy="434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900"/>
              <a:buFont typeface="Arial"/>
              <a:buNone/>
            </a:pPr>
            <a:r>
              <a:rPr b="1" lang="en" sz="1700">
                <a:solidFill>
                  <a:srgbClr val="B9E9F6"/>
                </a:solidFill>
                <a:latin typeface="Open Sans"/>
                <a:ea typeface="Open Sans"/>
                <a:cs typeface="Open Sans"/>
                <a:sym typeface="Open Sans"/>
              </a:rPr>
              <a:t>Locka nya bibliotekarier till yrket: </a:t>
            </a:r>
            <a:r>
              <a:rPr lang="en" sz="1700">
                <a:solidFill>
                  <a:srgbClr val="B9E9F6"/>
                </a:solidFill>
                <a:latin typeface="Open Sans"/>
                <a:ea typeface="Open Sans"/>
                <a:cs typeface="Open Sans"/>
                <a:sym typeface="Open Sans"/>
              </a:rPr>
              <a:t>Den starka kopplingen mellan öppen utbildning och social rättvisa gör bibliotekarieyrket till ett tilltalande karriärval för nya yrkesverksamma och nya årskullar av bibliotekarier.</a:t>
            </a:r>
            <a:endParaRPr sz="1700">
              <a:solidFill>
                <a:srgbClr val="B9E9F6"/>
              </a:solidFill>
            </a:endParaRPr>
          </a:p>
          <a:p>
            <a:pPr indent="0" lvl="0" marL="0" marR="0" rtl="0" algn="l">
              <a:lnSpc>
                <a:spcPct val="100000"/>
              </a:lnSpc>
              <a:spcBef>
                <a:spcPts val="0"/>
              </a:spcBef>
              <a:spcAft>
                <a:spcPts val="0"/>
              </a:spcAft>
              <a:buClr>
                <a:schemeClr val="dk1"/>
              </a:buClr>
              <a:buSzPts val="1100"/>
              <a:buFont typeface="Arial"/>
              <a:buNone/>
            </a:pPr>
            <a:r>
              <a:t/>
            </a:r>
            <a:endParaRPr b="1" sz="15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rPr b="1" lang="en" sz="1700">
                <a:solidFill>
                  <a:srgbClr val="B9E9F6"/>
                </a:solidFill>
                <a:latin typeface="Open Sans"/>
                <a:ea typeface="Open Sans"/>
                <a:cs typeface="Open Sans"/>
                <a:sym typeface="Open Sans"/>
              </a:rPr>
              <a:t>Utöka erkännande: </a:t>
            </a:r>
            <a:r>
              <a:rPr lang="en" sz="1700">
                <a:solidFill>
                  <a:srgbClr val="B9E9F6"/>
                </a:solidFill>
                <a:latin typeface="Open Sans"/>
                <a:ea typeface="Open Sans"/>
                <a:cs typeface="Open Sans"/>
                <a:sym typeface="Open Sans"/>
              </a:rPr>
              <a:t>Utvecklare och möjliggörare av OER får ett världsomspännande rykte för sina arbeten som förespråkar öppenhet och andra universella värden. Den redan uppskattade rollen som bibliotekarier /informationsspecialister har, som kuratorer för utbildningsmaterial, blir ännu mer framträdande med OE.</a:t>
            </a:r>
            <a:endParaRPr sz="17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t/>
            </a:r>
            <a:endParaRPr sz="17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rPr b="1" lang="en" sz="1700">
                <a:solidFill>
                  <a:srgbClr val="B9E9F6"/>
                </a:solidFill>
                <a:latin typeface="Open Sans"/>
                <a:ea typeface="Open Sans"/>
                <a:cs typeface="Open Sans"/>
                <a:sym typeface="Open Sans"/>
              </a:rPr>
              <a:t>Öka genomslagskraft och räckvidd: </a:t>
            </a:r>
            <a:r>
              <a:rPr lang="en" sz="1700">
                <a:solidFill>
                  <a:srgbClr val="B9E9F6"/>
                </a:solidFill>
                <a:latin typeface="Open Sans"/>
                <a:ea typeface="Open Sans"/>
                <a:cs typeface="Open Sans"/>
                <a:sym typeface="Open Sans"/>
              </a:rPr>
              <a:t>Hjälper till att utöka bibliotekariers räckvidd och genomslagskraft utanför sin egen institution.</a:t>
            </a:r>
            <a:endParaRPr b="0" i="0" sz="2000" u="none" cap="none" strike="noStrike">
              <a:solidFill>
                <a:srgbClr val="B9E9F6"/>
              </a:solidFill>
              <a:latin typeface="Open Sans"/>
              <a:ea typeface="Open Sans"/>
              <a:cs typeface="Open Sans"/>
              <a:sym typeface="Open Sans"/>
            </a:endParaRPr>
          </a:p>
        </p:txBody>
      </p:sp>
      <p:sp>
        <p:nvSpPr>
          <p:cNvPr id="598" name="Google Shape;598;p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 name="Google Shape;599;p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p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1" name="Google Shape;601;p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2" name="Google Shape;602;p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3" name="Google Shape;603;p50"/>
          <p:cNvSpPr txBox="1"/>
          <p:nvPr/>
        </p:nvSpPr>
        <p:spPr>
          <a:xfrm>
            <a:off x="232200" y="1581575"/>
            <a:ext cx="255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bibliotekarier</a:t>
            </a:r>
            <a:endParaRPr b="1" sz="2300">
              <a:solidFill>
                <a:srgbClr val="004993"/>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7" name="Shape 607"/>
        <p:cNvGrpSpPr/>
        <p:nvPr/>
      </p:nvGrpSpPr>
      <p:grpSpPr>
        <a:xfrm>
          <a:off x="0" y="0"/>
          <a:ext cx="0" cy="0"/>
          <a:chOff x="0" y="0"/>
          <a:chExt cx="0" cy="0"/>
        </a:xfrm>
      </p:grpSpPr>
      <p:sp>
        <p:nvSpPr>
          <p:cNvPr id="608" name="Google Shape;608;p51"/>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p5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p51"/>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1" name="Google Shape;611;p5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12" name="Google Shape;612;p5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13" name="Google Shape;613;p51"/>
          <p:cNvSpPr txBox="1"/>
          <p:nvPr/>
        </p:nvSpPr>
        <p:spPr>
          <a:xfrm>
            <a:off x="3079750" y="192100"/>
            <a:ext cx="5896800" cy="41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900"/>
              <a:buFont typeface="Arial"/>
              <a:buNone/>
            </a:pPr>
            <a:r>
              <a:rPr b="1" lang="en" sz="1700">
                <a:solidFill>
                  <a:srgbClr val="B9E9F6"/>
                </a:solidFill>
                <a:latin typeface="Open Sans"/>
                <a:ea typeface="Open Sans"/>
                <a:cs typeface="Open Sans"/>
                <a:sym typeface="Open Sans"/>
              </a:rPr>
              <a:t>Bidra till att uppnå de globala målen hållbarhetsmålen: </a:t>
            </a:r>
            <a:r>
              <a:rPr lang="en" sz="1700">
                <a:solidFill>
                  <a:srgbClr val="B9E9F6"/>
                </a:solidFill>
                <a:latin typeface="Open Sans"/>
                <a:ea typeface="Open Sans"/>
                <a:cs typeface="Open Sans"/>
                <a:sym typeface="Open Sans"/>
              </a:rPr>
              <a:t>Hjälp till att skapa ett mer konkret och mätbart sätt att bidra till att uppnå de globala hållbarhetsmålen.</a:t>
            </a:r>
            <a:endParaRPr sz="1700">
              <a:solidFill>
                <a:srgbClr val="B9E9F6"/>
              </a:solidFill>
            </a:endParaRPr>
          </a:p>
          <a:p>
            <a:pPr indent="0" lvl="0" marL="0" marR="0" rtl="0" algn="l">
              <a:lnSpc>
                <a:spcPct val="115000"/>
              </a:lnSpc>
              <a:spcBef>
                <a:spcPts val="0"/>
              </a:spcBef>
              <a:spcAft>
                <a:spcPts val="0"/>
              </a:spcAft>
              <a:buClr>
                <a:srgbClr val="000000"/>
              </a:buClr>
              <a:buSzPts val="1900"/>
              <a:buFont typeface="Arial"/>
              <a:buNone/>
            </a:pPr>
            <a:r>
              <a:t/>
            </a:r>
            <a:endParaRPr b="1" sz="16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rPr b="1" lang="en" sz="1700">
                <a:solidFill>
                  <a:srgbClr val="B9E9F6"/>
                </a:solidFill>
                <a:latin typeface="Open Sans"/>
                <a:ea typeface="Open Sans"/>
                <a:cs typeface="Open Sans"/>
                <a:sym typeface="Open Sans"/>
              </a:rPr>
              <a:t>Anpassning till EDI-strategin: </a:t>
            </a:r>
            <a:r>
              <a:rPr lang="en" sz="1700">
                <a:solidFill>
                  <a:srgbClr val="B9E9F6"/>
                </a:solidFill>
                <a:latin typeface="Open Sans"/>
                <a:ea typeface="Open Sans"/>
                <a:cs typeface="Open Sans"/>
                <a:sym typeface="Open Sans"/>
              </a:rPr>
              <a:t>Bibliotekarier använder öppen utbildning som ett strategiskt verktyg för att främja målen för rättvisa, mångfald och inkluderings, vilket säkerställer att lärmiljöerna är tillgängliga och inkluderande för alla.</a:t>
            </a:r>
            <a:endParaRPr sz="17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t/>
            </a:r>
            <a:endParaRPr sz="17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900"/>
              <a:buFont typeface="Arial"/>
              <a:buNone/>
            </a:pPr>
            <a:r>
              <a:rPr b="1" lang="en" sz="1700">
                <a:solidFill>
                  <a:srgbClr val="B9E9F6"/>
                </a:solidFill>
                <a:latin typeface="Open Sans"/>
                <a:ea typeface="Open Sans"/>
                <a:cs typeface="Open Sans"/>
                <a:sym typeface="Open Sans"/>
              </a:rPr>
              <a:t>Stöd kollegor och få stöd av kollegor: </a:t>
            </a:r>
            <a:r>
              <a:rPr lang="en" sz="1700">
                <a:solidFill>
                  <a:srgbClr val="B9E9F6"/>
                </a:solidFill>
                <a:latin typeface="Open Sans"/>
                <a:ea typeface="Open Sans"/>
                <a:cs typeface="Open Sans"/>
                <a:sym typeface="Open Sans"/>
              </a:rPr>
              <a:t>Bibliotekarier främjar livslångt lärande genom att erbjuda olika utbildningsmöjligheter och främja ömsesidigt stöd inom sina grupper.</a:t>
            </a:r>
            <a:endParaRPr b="1" sz="1600">
              <a:solidFill>
                <a:srgbClr val="B9E9F6"/>
              </a:solidFill>
              <a:latin typeface="Open Sans"/>
              <a:ea typeface="Open Sans"/>
              <a:cs typeface="Open Sans"/>
              <a:sym typeface="Open Sans"/>
            </a:endParaRPr>
          </a:p>
        </p:txBody>
      </p:sp>
      <p:sp>
        <p:nvSpPr>
          <p:cNvPr id="614" name="Google Shape;614;p51"/>
          <p:cNvSpPr txBox="1"/>
          <p:nvPr/>
        </p:nvSpPr>
        <p:spPr>
          <a:xfrm>
            <a:off x="232200" y="1581575"/>
            <a:ext cx="255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Fördelar med öppen utbildning för </a:t>
            </a:r>
            <a:r>
              <a:rPr b="1" lang="en" sz="2300">
                <a:solidFill>
                  <a:srgbClr val="FFDE59"/>
                </a:solidFill>
                <a:latin typeface="Open Sans"/>
                <a:ea typeface="Open Sans"/>
                <a:cs typeface="Open Sans"/>
                <a:sym typeface="Open Sans"/>
              </a:rPr>
              <a:t>bibliotekarier</a:t>
            </a:r>
            <a:endParaRPr b="1" sz="2300">
              <a:solidFill>
                <a:srgbClr val="004993"/>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8" name="Shape 618"/>
        <p:cNvGrpSpPr/>
        <p:nvPr/>
      </p:nvGrpSpPr>
      <p:grpSpPr>
        <a:xfrm>
          <a:off x="0" y="0"/>
          <a:ext cx="0" cy="0"/>
          <a:chOff x="0" y="0"/>
          <a:chExt cx="0" cy="0"/>
        </a:xfrm>
      </p:grpSpPr>
      <p:sp>
        <p:nvSpPr>
          <p:cNvPr id="619" name="Google Shape;619;g3010b4a82d9_0_0"/>
          <p:cNvSpPr txBox="1"/>
          <p:nvPr/>
        </p:nvSpPr>
        <p:spPr>
          <a:xfrm>
            <a:off x="4479788" y="591421"/>
            <a:ext cx="3963900" cy="15471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4440"/>
              <a:buFont typeface="Arial"/>
              <a:buNone/>
            </a:pPr>
            <a:r>
              <a:rPr b="1" lang="en" sz="4440">
                <a:solidFill>
                  <a:srgbClr val="004993"/>
                </a:solidFill>
                <a:latin typeface="Open Sans"/>
                <a:ea typeface="Open Sans"/>
                <a:cs typeface="Open Sans"/>
                <a:sym typeface="Open Sans"/>
              </a:rPr>
              <a:t>A</a:t>
            </a:r>
            <a:r>
              <a:rPr b="1" i="0" lang="en" sz="4440" u="none" cap="none" strike="noStrike">
                <a:solidFill>
                  <a:srgbClr val="004993"/>
                </a:solidFill>
                <a:latin typeface="Open Sans"/>
                <a:ea typeface="Open Sans"/>
                <a:cs typeface="Open Sans"/>
                <a:sym typeface="Open Sans"/>
              </a:rPr>
              <a:t>N ENOEL  </a:t>
            </a:r>
            <a:endParaRPr b="1" i="0" sz="444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440"/>
              <a:buFont typeface="Arial"/>
              <a:buNone/>
            </a:pPr>
            <a:r>
              <a:rPr b="1" i="0" lang="en" sz="4440" u="none" cap="none" strike="noStrike">
                <a:solidFill>
                  <a:srgbClr val="004993"/>
                </a:solidFill>
                <a:latin typeface="Open Sans"/>
                <a:ea typeface="Open Sans"/>
                <a:cs typeface="Open Sans"/>
                <a:sym typeface="Open Sans"/>
              </a:rPr>
              <a:t>TOOLKIT </a:t>
            </a:r>
            <a:endParaRPr b="1" i="0" sz="4440" u="none" cap="none" strike="noStrike">
              <a:solidFill>
                <a:srgbClr val="004993"/>
              </a:solidFill>
              <a:latin typeface="Open Sans"/>
              <a:ea typeface="Open Sans"/>
              <a:cs typeface="Open Sans"/>
              <a:sym typeface="Open Sans"/>
            </a:endParaRPr>
          </a:p>
        </p:txBody>
      </p:sp>
      <p:sp>
        <p:nvSpPr>
          <p:cNvPr id="620" name="Google Shape;620;g3010b4a82d9_0_0"/>
          <p:cNvSpPr/>
          <p:nvPr/>
        </p:nvSpPr>
        <p:spPr>
          <a:xfrm>
            <a:off x="-8300" y="4387500"/>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621" name="Google Shape;621;g3010b4a82d9_0_0"/>
          <p:cNvPicPr preferRelativeResize="0"/>
          <p:nvPr/>
        </p:nvPicPr>
        <p:blipFill rotWithShape="1">
          <a:blip r:embed="rId3">
            <a:alphaModFix/>
          </a:blip>
          <a:srcRect b="0" l="0" r="0" t="0"/>
          <a:stretch/>
        </p:blipFill>
        <p:spPr>
          <a:xfrm>
            <a:off x="1594080" y="700891"/>
            <a:ext cx="2464350" cy="1870859"/>
          </a:xfrm>
          <a:prstGeom prst="rect">
            <a:avLst/>
          </a:prstGeom>
          <a:noFill/>
          <a:ln>
            <a:noFill/>
          </a:ln>
        </p:spPr>
      </p:pic>
      <p:sp>
        <p:nvSpPr>
          <p:cNvPr id="622" name="Google Shape;622;g3010b4a82d9_0_0"/>
          <p:cNvSpPr txBox="1"/>
          <p:nvPr/>
        </p:nvSpPr>
        <p:spPr>
          <a:xfrm>
            <a:off x="2020410" y="841830"/>
            <a:ext cx="3774900" cy="1237500"/>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en"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en" sz="2760" u="none" cap="none" strike="noStrike">
                <a:solidFill>
                  <a:srgbClr val="FFFFFF"/>
                </a:solidFill>
                <a:latin typeface="Open Sans"/>
                <a:ea typeface="Open Sans"/>
                <a:cs typeface="Open Sans"/>
                <a:sym typeface="Open Sans"/>
              </a:rPr>
              <a:t>BASIS</a:t>
            </a:r>
            <a:endParaRPr b="0" i="0" sz="2760" u="none" cap="none" strike="noStrike">
              <a:solidFill>
                <a:srgbClr val="FFFFFF"/>
              </a:solidFill>
              <a:latin typeface="Open Sans"/>
              <a:ea typeface="Open Sans"/>
              <a:cs typeface="Open Sans"/>
              <a:sym typeface="Open Sans"/>
            </a:endParaRPr>
          </a:p>
        </p:txBody>
      </p:sp>
      <p:cxnSp>
        <p:nvCxnSpPr>
          <p:cNvPr id="623" name="Google Shape;623;g3010b4a82d9_0_0"/>
          <p:cNvCxnSpPr/>
          <p:nvPr/>
        </p:nvCxnSpPr>
        <p:spPr>
          <a:xfrm>
            <a:off x="-600" y="4380690"/>
            <a:ext cx="9162300" cy="6600"/>
          </a:xfrm>
          <a:prstGeom prst="straightConnector1">
            <a:avLst/>
          </a:prstGeom>
          <a:noFill/>
          <a:ln cap="flat" cmpd="sng" w="9525">
            <a:solidFill>
              <a:srgbClr val="004993"/>
            </a:solidFill>
            <a:prstDash val="solid"/>
            <a:round/>
            <a:headEnd len="sm" w="sm" type="none"/>
            <a:tailEnd len="sm" w="sm" type="none"/>
          </a:ln>
        </p:spPr>
      </p:cxnSp>
      <p:pic>
        <p:nvPicPr>
          <p:cNvPr id="624" name="Google Shape;624;g3010b4a82d9_0_0"/>
          <p:cNvPicPr preferRelativeResize="0"/>
          <p:nvPr/>
        </p:nvPicPr>
        <p:blipFill rotWithShape="1">
          <a:blip r:embed="rId4">
            <a:alphaModFix/>
          </a:blip>
          <a:srcRect b="0" l="0" r="0" t="0"/>
          <a:stretch/>
        </p:blipFill>
        <p:spPr>
          <a:xfrm>
            <a:off x="7598730" y="4483063"/>
            <a:ext cx="1376119" cy="401190"/>
          </a:xfrm>
          <a:prstGeom prst="rect">
            <a:avLst/>
          </a:prstGeom>
          <a:noFill/>
          <a:ln>
            <a:noFill/>
          </a:ln>
        </p:spPr>
      </p:pic>
      <p:pic>
        <p:nvPicPr>
          <p:cNvPr id="625" name="Google Shape;625;g3010b4a82d9_0_0"/>
          <p:cNvPicPr preferRelativeResize="0"/>
          <p:nvPr/>
        </p:nvPicPr>
        <p:blipFill rotWithShape="1">
          <a:blip r:embed="rId5">
            <a:alphaModFix/>
          </a:blip>
          <a:srcRect b="0" l="0" r="0" t="0"/>
          <a:stretch/>
        </p:blipFill>
        <p:spPr>
          <a:xfrm>
            <a:off x="6795811" y="4473376"/>
            <a:ext cx="713236" cy="401190"/>
          </a:xfrm>
          <a:prstGeom prst="rect">
            <a:avLst/>
          </a:prstGeom>
          <a:noFill/>
          <a:ln>
            <a:noFill/>
          </a:ln>
        </p:spPr>
      </p:pic>
      <p:pic>
        <p:nvPicPr>
          <p:cNvPr id="626" name="Google Shape;626;g3010b4a82d9_0_0"/>
          <p:cNvPicPr preferRelativeResize="0"/>
          <p:nvPr/>
        </p:nvPicPr>
        <p:blipFill rotWithShape="1">
          <a:blip r:embed="rId6">
            <a:alphaModFix/>
          </a:blip>
          <a:srcRect b="0" l="0" r="0" t="0"/>
          <a:stretch/>
        </p:blipFill>
        <p:spPr>
          <a:xfrm>
            <a:off x="192049" y="4587349"/>
            <a:ext cx="979725" cy="342800"/>
          </a:xfrm>
          <a:prstGeom prst="rect">
            <a:avLst/>
          </a:prstGeom>
          <a:noFill/>
          <a:ln>
            <a:noFill/>
          </a:ln>
        </p:spPr>
      </p:pic>
      <p:sp>
        <p:nvSpPr>
          <p:cNvPr id="627" name="Google Shape;627;g3010b4a82d9_0_0"/>
          <p:cNvSpPr txBox="1"/>
          <p:nvPr/>
        </p:nvSpPr>
        <p:spPr>
          <a:xfrm>
            <a:off x="1504825" y="2781975"/>
            <a:ext cx="7205700" cy="1377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100"/>
              <a:buFont typeface="Arial"/>
              <a:buNone/>
            </a:pPr>
            <a:r>
              <a:rPr b="0" i="0" lang="en" sz="1000" u="none" cap="none" strike="noStrike">
                <a:solidFill>
                  <a:schemeClr val="dk1"/>
                </a:solidFill>
                <a:latin typeface="Open Sans"/>
                <a:ea typeface="Open Sans"/>
                <a:cs typeface="Open Sans"/>
                <a:sym typeface="Open Sans"/>
              </a:rPr>
              <a:t>“</a:t>
            </a:r>
            <a:r>
              <a:rPr lang="en" sz="1000">
                <a:solidFill>
                  <a:schemeClr val="dk1"/>
                </a:solidFill>
                <a:latin typeface="Open Sans"/>
                <a:ea typeface="Open Sans"/>
                <a:cs typeface="Open Sans"/>
                <a:sym typeface="Open Sans"/>
              </a:rPr>
              <a:t>Swedi</a:t>
            </a:r>
            <a:r>
              <a:rPr lang="en" sz="1000">
                <a:solidFill>
                  <a:schemeClr val="dk1"/>
                </a:solidFill>
                <a:latin typeface="Open Sans"/>
                <a:ea typeface="Open Sans"/>
                <a:cs typeface="Open Sans"/>
                <a:sym typeface="Open Sans"/>
              </a:rPr>
              <a:t>sh</a:t>
            </a:r>
            <a:r>
              <a:rPr b="0" i="0" lang="en" sz="1000" u="none" cap="none" strike="noStrike">
                <a:solidFill>
                  <a:schemeClr val="dk1"/>
                </a:solidFill>
                <a:latin typeface="Open Sans"/>
                <a:ea typeface="Open Sans"/>
                <a:cs typeface="Open Sans"/>
                <a:sym typeface="Open Sans"/>
              </a:rPr>
              <a:t>_OE Benefits - ENOEL Toolkit” is an adaptation of “An ENOEL Toolkit” (version 4) published as of </a:t>
            </a:r>
            <a:r>
              <a:rPr lang="en" sz="1000">
                <a:solidFill>
                  <a:schemeClr val="dk1"/>
                </a:solidFill>
                <a:latin typeface="Open Sans"/>
                <a:ea typeface="Open Sans"/>
                <a:cs typeface="Open Sans"/>
                <a:sym typeface="Open Sans"/>
              </a:rPr>
              <a:t>September 2024</a:t>
            </a:r>
            <a:r>
              <a:rPr b="0" i="0" lang="en" sz="1000" u="sng" cap="none" strike="noStrike">
                <a:solidFill>
                  <a:schemeClr val="hlink"/>
                </a:solidFill>
                <a:latin typeface="Open Sans"/>
                <a:ea typeface="Open Sans"/>
                <a:cs typeface="Open Sans"/>
                <a:sym typeface="Open Sans"/>
                <a:hlinkClick r:id="rId7"/>
              </a:rPr>
              <a:t> </a:t>
            </a:r>
            <a:r>
              <a:rPr b="0" i="0" lang="en" sz="10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en" sz="1000" u="none" cap="none" strike="noStrike">
                <a:solidFill>
                  <a:schemeClr val="dk1"/>
                </a:solidFill>
                <a:latin typeface="Open Sans"/>
                <a:ea typeface="Open Sans"/>
                <a:cs typeface="Open Sans"/>
                <a:sym typeface="Open Sans"/>
              </a:rPr>
              <a:t> (the “Original Work”), licensed by</a:t>
            </a:r>
            <a:r>
              <a:rPr b="0" i="0" lang="en" sz="1000" u="sng" cap="none" strike="noStrike">
                <a:solidFill>
                  <a:schemeClr val="dk1"/>
                </a:solidFill>
                <a:latin typeface="Open Sans"/>
                <a:ea typeface="Open Sans"/>
                <a:cs typeface="Open Sans"/>
                <a:sym typeface="Open Sans"/>
                <a:hlinkClick r:id="rId9">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en" sz="1000" u="none" cap="none" strike="noStrike">
                <a:solidFill>
                  <a:schemeClr val="dk1"/>
                </a:solidFill>
                <a:latin typeface="Open Sans"/>
                <a:ea typeface="Open Sans"/>
                <a:cs typeface="Open Sans"/>
                <a:sym typeface="Open Sans"/>
              </a:rPr>
              <a:t> (curated by</a:t>
            </a:r>
            <a:r>
              <a:rPr b="0" i="0" lang="en" sz="1000" u="none" cap="none" strike="noStrike">
                <a:solidFill>
                  <a:schemeClr val="dk1"/>
                </a:solidFill>
                <a:uFill>
                  <a:noFill/>
                </a:uFill>
                <a:latin typeface="Open Sans"/>
                <a:ea typeface="Open Sans"/>
                <a:cs typeface="Open Sans"/>
                <a:sym typeface="Open Sans"/>
                <a:hlinkClick r:id="rId11">
                  <a:extLst>
                    <a:ext uri="{A12FA001-AC4F-418D-AE19-62706E023703}">
                      <ahyp:hlinkClr val="tx"/>
                    </a:ext>
                  </a:extLst>
                </a:hlinkClick>
              </a:rPr>
              <a:t> </a:t>
            </a:r>
            <a:r>
              <a:rPr b="0" i="0" lang="en" sz="10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en" sz="1000" u="none" cap="none" strike="noStrike">
                <a:solidFill>
                  <a:srgbClr val="333333"/>
                </a:solidFill>
                <a:latin typeface="Open Sans"/>
                <a:ea typeface="Open Sans"/>
                <a:cs typeface="Open Sans"/>
                <a:sym typeface="Open Sans"/>
              </a:rPr>
              <a:t>) </a:t>
            </a:r>
            <a:r>
              <a:rPr b="0" i="0" lang="en" sz="1000" u="none" cap="none" strike="noStrike">
                <a:solidFill>
                  <a:schemeClr val="dk1"/>
                </a:solidFill>
                <a:latin typeface="Open Sans"/>
                <a:ea typeface="Open Sans"/>
                <a:cs typeface="Open Sans"/>
                <a:sym typeface="Open Sans"/>
              </a:rPr>
              <a:t>under a</a:t>
            </a:r>
            <a:r>
              <a:rPr b="0" i="0" lang="en" sz="1000" u="none" cap="none" strike="noStrike">
                <a:solidFill>
                  <a:schemeClr val="dk1"/>
                </a:solidFill>
                <a:uFill>
                  <a:noFill/>
                </a:uFill>
                <a:latin typeface="Open Sans"/>
                <a:ea typeface="Open Sans"/>
                <a:cs typeface="Open Sans"/>
                <a:sym typeface="Open Sans"/>
                <a:hlinkClick r:id="rId13">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 sz="1000" u="none" cap="none" strike="noStrike">
                <a:solidFill>
                  <a:schemeClr val="dk1"/>
                </a:solidFill>
                <a:latin typeface="Open Sans"/>
                <a:ea typeface="Open Sans"/>
                <a:cs typeface="Open Sans"/>
                <a:sym typeface="Open Sans"/>
              </a:rPr>
              <a:t>. This adaptation is made and published by SPARC EUROPE (the “Adapter”) under a</a:t>
            </a:r>
            <a:r>
              <a:rPr b="0" i="0" lang="en" sz="1000" u="none" cap="none" strike="noStrike">
                <a:solidFill>
                  <a:schemeClr val="dk1"/>
                </a:solidFill>
                <a:uFill>
                  <a:noFill/>
                </a:uFill>
                <a:latin typeface="Open Sans"/>
                <a:ea typeface="Open Sans"/>
                <a:cs typeface="Open Sans"/>
                <a:sym typeface="Open Sans"/>
                <a:hlinkClick r:id="rId15">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en" sz="1000" u="none" cap="none" strike="noStrike">
                <a:solidFill>
                  <a:schemeClr val="dk1"/>
                </a:solidFill>
                <a:latin typeface="Open Sans"/>
                <a:ea typeface="Open Sans"/>
                <a:cs typeface="Open Sans"/>
                <a:sym typeface="Open Sans"/>
              </a:rPr>
              <a:t>. The Adapter modified the Original Work in the following respects: translated the materials from English to </a:t>
            </a:r>
            <a:r>
              <a:rPr lang="en" sz="1000">
                <a:solidFill>
                  <a:schemeClr val="dk1"/>
                </a:solidFill>
                <a:latin typeface="Open Sans"/>
                <a:ea typeface="Open Sans"/>
                <a:cs typeface="Open Sans"/>
                <a:sym typeface="Open Sans"/>
              </a:rPr>
              <a:t>Swedish</a:t>
            </a:r>
            <a:r>
              <a:rPr b="0" i="0" lang="en" sz="1000" u="none" cap="none" strike="noStrike">
                <a:solidFill>
                  <a:schemeClr val="dk1"/>
                </a:solidFill>
                <a:latin typeface="Open Sans"/>
                <a:ea typeface="Open Sans"/>
                <a:cs typeface="Open Sans"/>
                <a:sym typeface="Open Sans"/>
              </a:rPr>
              <a:t>.”</a:t>
            </a:r>
            <a:endParaRPr b="0" i="0" sz="1000" u="none" cap="none" strike="noStrike">
              <a:solidFill>
                <a:schemeClr val="dk1"/>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en" sz="1000" u="none" cap="none" strike="noStrike">
                <a:solidFill>
                  <a:schemeClr val="dk1"/>
                </a:solidFill>
                <a:latin typeface="Open Sans"/>
                <a:ea typeface="Open Sans"/>
                <a:cs typeface="Open Sans"/>
                <a:sym typeface="Open Sans"/>
              </a:rPr>
              <a:t>Special thanks t</a:t>
            </a:r>
            <a:r>
              <a:rPr lang="en" sz="1000">
                <a:solidFill>
                  <a:schemeClr val="dk1"/>
                </a:solidFill>
                <a:latin typeface="Open Sans"/>
                <a:ea typeface="Open Sans"/>
                <a:cs typeface="Open Sans"/>
                <a:sym typeface="Open Sans"/>
              </a:rPr>
              <a:t>o </a:t>
            </a:r>
            <a:r>
              <a:rPr lang="en" sz="1000">
                <a:solidFill>
                  <a:schemeClr val="dk1"/>
                </a:solidFill>
                <a:latin typeface="Open Sans"/>
                <a:ea typeface="Open Sans"/>
                <a:cs typeface="Open Sans"/>
                <a:sym typeface="Open Sans"/>
              </a:rPr>
              <a:t> Jonna Vocke </a:t>
            </a:r>
            <a:r>
              <a:rPr lang="en" sz="1000">
                <a:solidFill>
                  <a:schemeClr val="dk1"/>
                </a:solidFill>
                <a:latin typeface="Open Sans"/>
                <a:ea typeface="Open Sans"/>
                <a:cs typeface="Open Sans"/>
                <a:sym typeface="Open Sans"/>
              </a:rPr>
              <a:t>and </a:t>
            </a:r>
            <a:r>
              <a:rPr lang="en" sz="1000">
                <a:solidFill>
                  <a:schemeClr val="dk1"/>
                </a:solidFill>
                <a:latin typeface="Open Sans"/>
                <a:ea typeface="Open Sans"/>
                <a:cs typeface="Open Sans"/>
                <a:sym typeface="Open Sans"/>
              </a:rPr>
              <a:t>Anne Lehto </a:t>
            </a:r>
            <a:r>
              <a:rPr b="0" i="0" lang="en" sz="1000" u="none" cap="none" strike="noStrike">
                <a:solidFill>
                  <a:schemeClr val="dk1"/>
                </a:solidFill>
                <a:latin typeface="Open Sans"/>
                <a:ea typeface="Open Sans"/>
                <a:cs typeface="Open Sans"/>
                <a:sym typeface="Open Sans"/>
              </a:rPr>
              <a:t>for the </a:t>
            </a:r>
            <a:r>
              <a:rPr lang="en" sz="1000">
                <a:solidFill>
                  <a:schemeClr val="dk1"/>
                </a:solidFill>
                <a:latin typeface="Open Sans"/>
                <a:ea typeface="Open Sans"/>
                <a:cs typeface="Open Sans"/>
                <a:sym typeface="Open Sans"/>
              </a:rPr>
              <a:t>Swedish </a:t>
            </a:r>
            <a:r>
              <a:rPr b="0" i="0" lang="en" sz="1000" u="none" cap="none" strike="noStrike">
                <a:solidFill>
                  <a:schemeClr val="dk1"/>
                </a:solidFill>
                <a:latin typeface="Open Sans"/>
                <a:ea typeface="Open Sans"/>
                <a:cs typeface="Open Sans"/>
                <a:sym typeface="Open Sans"/>
              </a:rPr>
              <a:t>translation.</a:t>
            </a:r>
            <a:endParaRPr b="0" i="0" sz="1000" u="none" cap="none" strike="noStrike">
              <a:solidFill>
                <a:schemeClr val="dk1"/>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g322665aa000_0_172"/>
          <p:cNvSpPr txBox="1"/>
          <p:nvPr/>
        </p:nvSpPr>
        <p:spPr>
          <a:xfrm>
            <a:off x="3897500" y="1214075"/>
            <a:ext cx="4798800" cy="2309100"/>
          </a:xfrm>
          <a:prstGeom prst="rect">
            <a:avLst/>
          </a:prstGeom>
          <a:noFill/>
          <a:ln>
            <a:noFill/>
          </a:ln>
        </p:spPr>
        <p:txBody>
          <a:bodyPr anchorCtr="0" anchor="t" bIns="91525" lIns="91525" spcFirstLastPara="1" rIns="91525" wrap="square" tIns="91525">
            <a:spAutoFit/>
          </a:bodyPr>
          <a:lstStyle/>
          <a:p>
            <a:pPr indent="0" lvl="0" marL="0" rtl="0" algn="l">
              <a:spcBef>
                <a:spcPts val="0"/>
              </a:spcBef>
              <a:spcAft>
                <a:spcPts val="0"/>
              </a:spcAft>
              <a:buNone/>
            </a:pPr>
            <a:r>
              <a:rPr b="1" lang="en" sz="4600">
                <a:solidFill>
                  <a:srgbClr val="004993"/>
                </a:solidFill>
                <a:latin typeface="Open Sans"/>
                <a:ea typeface="Open Sans"/>
                <a:cs typeface="Open Sans"/>
                <a:sym typeface="Open Sans"/>
              </a:rPr>
              <a:t>Vad kan du göra med OER?</a:t>
            </a:r>
            <a:endParaRPr b="1" sz="4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t/>
            </a:r>
            <a:endParaRPr b="1" sz="4600">
              <a:solidFill>
                <a:srgbClr val="004993"/>
              </a:solidFill>
              <a:latin typeface="Open Sans"/>
              <a:ea typeface="Open Sans"/>
              <a:cs typeface="Open Sans"/>
              <a:sym typeface="Open Sans"/>
            </a:endParaRPr>
          </a:p>
        </p:txBody>
      </p:sp>
      <p:sp>
        <p:nvSpPr>
          <p:cNvPr id="110" name="Google Shape;110;g322665aa000_0_17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g322665aa000_0_172"/>
          <p:cNvPicPr preferRelativeResize="0"/>
          <p:nvPr/>
        </p:nvPicPr>
        <p:blipFill rotWithShape="1">
          <a:blip r:embed="rId3">
            <a:alphaModFix/>
          </a:blip>
          <a:srcRect b="0" l="0" r="0" t="0"/>
          <a:stretch/>
        </p:blipFill>
        <p:spPr>
          <a:xfrm>
            <a:off x="910680" y="1379455"/>
            <a:ext cx="2464350" cy="1870859"/>
          </a:xfrm>
          <a:prstGeom prst="rect">
            <a:avLst/>
          </a:prstGeom>
          <a:noFill/>
          <a:ln>
            <a:noFill/>
          </a:ln>
        </p:spPr>
      </p:pic>
      <p:sp>
        <p:nvSpPr>
          <p:cNvPr id="112" name="Google Shape;112;g322665aa000_0_172"/>
          <p:cNvSpPr txBox="1"/>
          <p:nvPr/>
        </p:nvSpPr>
        <p:spPr>
          <a:xfrm>
            <a:off x="1388910" y="1591127"/>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113" name="Google Shape;113;g322665aa000_0_172"/>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114" name="Google Shape;114;g322665aa000_0_172"/>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g322665aa000_0_226"/>
          <p:cNvSpPr txBox="1"/>
          <p:nvPr/>
        </p:nvSpPr>
        <p:spPr>
          <a:xfrm>
            <a:off x="4073570" y="1214075"/>
            <a:ext cx="4798800" cy="3017100"/>
          </a:xfrm>
          <a:prstGeom prst="rect">
            <a:avLst/>
          </a:prstGeom>
          <a:noFill/>
          <a:ln>
            <a:noFill/>
          </a:ln>
        </p:spPr>
        <p:txBody>
          <a:bodyPr anchorCtr="0" anchor="t" bIns="91525" lIns="91525" spcFirstLastPara="1" rIns="91525" wrap="square" tIns="91525">
            <a:spAutoFit/>
          </a:bodyPr>
          <a:lstStyle/>
          <a:p>
            <a:pPr indent="0" lvl="0" marL="0" rtl="0" algn="l">
              <a:spcBef>
                <a:spcPts val="0"/>
              </a:spcBef>
              <a:spcAft>
                <a:spcPts val="0"/>
              </a:spcAft>
              <a:buNone/>
            </a:pPr>
            <a:r>
              <a:rPr b="1" lang="en" sz="4600">
                <a:solidFill>
                  <a:srgbClr val="004993"/>
                </a:solidFill>
                <a:latin typeface="Open Sans"/>
                <a:ea typeface="Open Sans"/>
                <a:cs typeface="Open Sans"/>
                <a:sym typeface="Open Sans"/>
              </a:rPr>
              <a:t>OER </a:t>
            </a:r>
            <a:endParaRPr b="1" sz="4600">
              <a:solidFill>
                <a:srgbClr val="004993"/>
              </a:solidFill>
              <a:latin typeface="Open Sans"/>
              <a:ea typeface="Open Sans"/>
              <a:cs typeface="Open Sans"/>
              <a:sym typeface="Open Sans"/>
            </a:endParaRPr>
          </a:p>
          <a:p>
            <a:pPr indent="0" lvl="0" marL="0" rtl="0" algn="l">
              <a:spcBef>
                <a:spcPts val="0"/>
              </a:spcBef>
              <a:spcAft>
                <a:spcPts val="0"/>
              </a:spcAft>
              <a:buNone/>
            </a:pPr>
            <a:r>
              <a:rPr b="1" lang="en" sz="4600">
                <a:solidFill>
                  <a:srgbClr val="004993"/>
                </a:solidFill>
                <a:latin typeface="Open Sans"/>
                <a:ea typeface="Open Sans"/>
                <a:cs typeface="Open Sans"/>
                <a:sym typeface="Open Sans"/>
              </a:rPr>
              <a:t>ska vara tillgängliga</a:t>
            </a:r>
            <a:endParaRPr b="1" sz="4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t/>
            </a:r>
            <a:endParaRPr b="1" sz="4600">
              <a:solidFill>
                <a:srgbClr val="004993"/>
              </a:solidFill>
              <a:latin typeface="Open Sans"/>
              <a:ea typeface="Open Sans"/>
              <a:cs typeface="Open Sans"/>
              <a:sym typeface="Open Sans"/>
            </a:endParaRPr>
          </a:p>
        </p:txBody>
      </p:sp>
      <p:sp>
        <p:nvSpPr>
          <p:cNvPr id="120" name="Google Shape;120;g322665aa000_0_2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g322665aa000_0_226"/>
          <p:cNvPicPr preferRelativeResize="0"/>
          <p:nvPr/>
        </p:nvPicPr>
        <p:blipFill rotWithShape="1">
          <a:blip r:embed="rId3">
            <a:alphaModFix/>
          </a:blip>
          <a:srcRect b="0" l="0" r="0" t="0"/>
          <a:stretch/>
        </p:blipFill>
        <p:spPr>
          <a:xfrm>
            <a:off x="910680" y="1379455"/>
            <a:ext cx="2464350" cy="1870859"/>
          </a:xfrm>
          <a:prstGeom prst="rect">
            <a:avLst/>
          </a:prstGeom>
          <a:noFill/>
          <a:ln>
            <a:noFill/>
          </a:ln>
        </p:spPr>
      </p:pic>
      <p:sp>
        <p:nvSpPr>
          <p:cNvPr id="122" name="Google Shape;122;g322665aa000_0_226"/>
          <p:cNvSpPr txBox="1"/>
          <p:nvPr/>
        </p:nvSpPr>
        <p:spPr>
          <a:xfrm>
            <a:off x="1388910" y="1591127"/>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123" name="Google Shape;123;g322665aa000_0_226"/>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124" name="Google Shape;124;g322665aa000_0_226"/>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g322665aa000_0_280"/>
          <p:cNvSpPr txBox="1"/>
          <p:nvPr/>
        </p:nvSpPr>
        <p:spPr>
          <a:xfrm>
            <a:off x="4080380" y="1214075"/>
            <a:ext cx="4798800" cy="3017100"/>
          </a:xfrm>
          <a:prstGeom prst="rect">
            <a:avLst/>
          </a:prstGeom>
          <a:noFill/>
          <a:ln>
            <a:noFill/>
          </a:ln>
        </p:spPr>
        <p:txBody>
          <a:bodyPr anchorCtr="0" anchor="t" bIns="91525" lIns="91525" spcFirstLastPara="1" rIns="91525" wrap="square" tIns="91525">
            <a:spAutoFit/>
          </a:bodyPr>
          <a:lstStyle/>
          <a:p>
            <a:pPr indent="0" lvl="0" marL="0" rtl="0" algn="l">
              <a:spcBef>
                <a:spcPts val="0"/>
              </a:spcBef>
              <a:spcAft>
                <a:spcPts val="0"/>
              </a:spcAft>
              <a:buNone/>
            </a:pPr>
            <a:r>
              <a:rPr b="1" lang="en" sz="4600">
                <a:solidFill>
                  <a:srgbClr val="004993"/>
                </a:solidFill>
                <a:latin typeface="Open Sans"/>
                <a:ea typeface="Open Sans"/>
                <a:cs typeface="Open Sans"/>
                <a:sym typeface="Open Sans"/>
              </a:rPr>
              <a:t>OER </a:t>
            </a:r>
            <a:endParaRPr b="1" sz="4600">
              <a:solidFill>
                <a:srgbClr val="004993"/>
              </a:solidFill>
              <a:latin typeface="Open Sans"/>
              <a:ea typeface="Open Sans"/>
              <a:cs typeface="Open Sans"/>
              <a:sym typeface="Open Sans"/>
            </a:endParaRPr>
          </a:p>
          <a:p>
            <a:pPr indent="0" lvl="0" marL="0" rtl="0" algn="l">
              <a:spcBef>
                <a:spcPts val="0"/>
              </a:spcBef>
              <a:spcAft>
                <a:spcPts val="0"/>
              </a:spcAft>
              <a:buNone/>
            </a:pPr>
            <a:r>
              <a:rPr b="1" lang="en" sz="4600">
                <a:solidFill>
                  <a:srgbClr val="004993"/>
                </a:solidFill>
                <a:latin typeface="Open Sans"/>
                <a:ea typeface="Open Sans"/>
                <a:cs typeface="Open Sans"/>
                <a:sym typeface="Open Sans"/>
              </a:rPr>
              <a:t>ska kunna återanvändas</a:t>
            </a:r>
            <a:endParaRPr b="1" sz="46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t/>
            </a:r>
            <a:endParaRPr b="1" sz="4600">
              <a:solidFill>
                <a:srgbClr val="004993"/>
              </a:solidFill>
              <a:latin typeface="Open Sans"/>
              <a:ea typeface="Open Sans"/>
              <a:cs typeface="Open Sans"/>
              <a:sym typeface="Open Sans"/>
            </a:endParaRPr>
          </a:p>
        </p:txBody>
      </p:sp>
      <p:sp>
        <p:nvSpPr>
          <p:cNvPr id="130" name="Google Shape;130;g322665aa000_0_28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g322665aa000_0_280"/>
          <p:cNvPicPr preferRelativeResize="0"/>
          <p:nvPr/>
        </p:nvPicPr>
        <p:blipFill rotWithShape="1">
          <a:blip r:embed="rId3">
            <a:alphaModFix/>
          </a:blip>
          <a:srcRect b="0" l="0" r="0" t="0"/>
          <a:stretch/>
        </p:blipFill>
        <p:spPr>
          <a:xfrm>
            <a:off x="910680" y="1379455"/>
            <a:ext cx="2464350" cy="1870859"/>
          </a:xfrm>
          <a:prstGeom prst="rect">
            <a:avLst/>
          </a:prstGeom>
          <a:noFill/>
          <a:ln>
            <a:noFill/>
          </a:ln>
        </p:spPr>
      </p:pic>
      <p:sp>
        <p:nvSpPr>
          <p:cNvPr id="132" name="Google Shape;132;g322665aa000_0_280"/>
          <p:cNvSpPr txBox="1"/>
          <p:nvPr/>
        </p:nvSpPr>
        <p:spPr>
          <a:xfrm>
            <a:off x="1388910" y="1591127"/>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133" name="Google Shape;133;g322665aa000_0_280"/>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134" name="Google Shape;134;g322665aa000_0_280"/>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g322665aa000_0_334"/>
          <p:cNvSpPr txBox="1"/>
          <p:nvPr/>
        </p:nvSpPr>
        <p:spPr>
          <a:xfrm>
            <a:off x="2333730" y="609793"/>
            <a:ext cx="6259200" cy="6774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 sz="3200">
                <a:solidFill>
                  <a:srgbClr val="004993"/>
                </a:solidFill>
                <a:latin typeface="Open Sans"/>
                <a:ea typeface="Open Sans"/>
                <a:cs typeface="Open Sans"/>
                <a:sym typeface="Open Sans"/>
              </a:rPr>
              <a:t>Vad är öppna licenser?</a:t>
            </a:r>
            <a:endParaRPr b="1" i="0" sz="3200" u="none" cap="none" strike="noStrike">
              <a:solidFill>
                <a:srgbClr val="004993"/>
              </a:solidFill>
              <a:latin typeface="Open Sans"/>
              <a:ea typeface="Open Sans"/>
              <a:cs typeface="Open Sans"/>
              <a:sym typeface="Open Sans"/>
            </a:endParaRPr>
          </a:p>
        </p:txBody>
      </p:sp>
      <p:sp>
        <p:nvSpPr>
          <p:cNvPr id="140" name="Google Shape;140;g322665aa000_0_3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g322665aa000_0_334"/>
          <p:cNvSpPr txBox="1"/>
          <p:nvPr/>
        </p:nvSpPr>
        <p:spPr>
          <a:xfrm>
            <a:off x="2333730" y="1764060"/>
            <a:ext cx="6127800" cy="2339700"/>
          </a:xfrm>
          <a:prstGeom prst="rect">
            <a:avLst/>
          </a:prstGeom>
          <a:noFill/>
          <a:ln>
            <a:noFill/>
          </a:ln>
        </p:spPr>
        <p:txBody>
          <a:bodyPr anchorCtr="0" anchor="t" bIns="91525" lIns="91525" spcFirstLastPara="1" rIns="91525" wrap="square" tIns="91525">
            <a:spAutoFit/>
          </a:bodyPr>
          <a:lstStyle/>
          <a:p>
            <a:pPr indent="0" lvl="0" marL="0" rtl="0" algn="l">
              <a:spcBef>
                <a:spcPts val="0"/>
              </a:spcBef>
              <a:spcAft>
                <a:spcPts val="0"/>
              </a:spcAft>
              <a:buNone/>
            </a:pPr>
            <a:r>
              <a:rPr lang="en" sz="2000">
                <a:solidFill>
                  <a:srgbClr val="004993"/>
                </a:solidFill>
                <a:latin typeface="Open Sans"/>
                <a:ea typeface="Open Sans"/>
                <a:cs typeface="Open Sans"/>
                <a:sym typeface="Open Sans"/>
              </a:rPr>
              <a:t>”Öppna licenser respekterar upphovsrätts- innehavarens immateriella rättigheter och ger tillstånd som ger allmänheten rätt att få tillgång till, återanvända, anpassa och vidaredistribuera utbildningsmaterial.”</a:t>
            </a:r>
            <a:endParaRPr sz="2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sz="2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2000" u="none" cap="none" strike="noStrike">
              <a:solidFill>
                <a:srgbClr val="000000"/>
              </a:solidFill>
              <a:latin typeface="Arial"/>
              <a:ea typeface="Arial"/>
              <a:cs typeface="Arial"/>
              <a:sym typeface="Arial"/>
            </a:endParaRPr>
          </a:p>
        </p:txBody>
      </p:sp>
      <p:pic>
        <p:nvPicPr>
          <p:cNvPr id="142" name="Google Shape;142;g322665aa000_0_334"/>
          <p:cNvPicPr preferRelativeResize="0"/>
          <p:nvPr/>
        </p:nvPicPr>
        <p:blipFill rotWithShape="1">
          <a:blip r:embed="rId3">
            <a:alphaModFix/>
          </a:blip>
          <a:srcRect b="0" l="0" r="0" t="0"/>
          <a:stretch/>
        </p:blipFill>
        <p:spPr>
          <a:xfrm>
            <a:off x="309007" y="344961"/>
            <a:ext cx="1610394" cy="1222562"/>
          </a:xfrm>
          <a:prstGeom prst="rect">
            <a:avLst/>
          </a:prstGeom>
          <a:noFill/>
          <a:ln>
            <a:noFill/>
          </a:ln>
        </p:spPr>
      </p:pic>
      <p:sp>
        <p:nvSpPr>
          <p:cNvPr id="143" name="Google Shape;143;g322665aa000_0_334"/>
          <p:cNvSpPr txBox="1"/>
          <p:nvPr/>
        </p:nvSpPr>
        <p:spPr>
          <a:xfrm>
            <a:off x="526396" y="397493"/>
            <a:ext cx="2466600" cy="9816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OER</a:t>
            </a:r>
            <a:endParaRPr b="1" i="0" sz="2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b="0" i="0" lang="en" sz="2100" u="none" cap="none" strike="noStrike">
                <a:solidFill>
                  <a:schemeClr val="lt1"/>
                </a:solidFill>
                <a:latin typeface="Open Sans"/>
                <a:ea typeface="Open Sans"/>
                <a:cs typeface="Open Sans"/>
                <a:sym typeface="Open Sans"/>
              </a:rPr>
              <a:t>BASIC</a:t>
            </a:r>
            <a:endParaRPr b="0" i="0" sz="2100" u="none" cap="none" strike="noStrike">
              <a:solidFill>
                <a:schemeClr val="lt1"/>
              </a:solidFill>
              <a:latin typeface="Open Sans"/>
              <a:ea typeface="Open Sans"/>
              <a:cs typeface="Open Sans"/>
              <a:sym typeface="Open Sans"/>
            </a:endParaRPr>
          </a:p>
        </p:txBody>
      </p:sp>
      <p:cxnSp>
        <p:nvCxnSpPr>
          <p:cNvPr id="144" name="Google Shape;144;g322665aa000_0_33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145" name="Google Shape;145;g322665aa000_0_334"/>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sp>
        <p:nvSpPr>
          <p:cNvPr id="146" name="Google Shape;146;g322665aa000_0_334"/>
          <p:cNvSpPr txBox="1"/>
          <p:nvPr/>
        </p:nvSpPr>
        <p:spPr>
          <a:xfrm>
            <a:off x="2289420" y="3802931"/>
            <a:ext cx="8172600" cy="4005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400"/>
              <a:buFont typeface="Arial"/>
              <a:buNone/>
            </a:pPr>
            <a:r>
              <a:rPr b="1" lang="en" sz="1400">
                <a:solidFill>
                  <a:srgbClr val="45BEDF"/>
                </a:solidFill>
                <a:latin typeface="Open Sans"/>
                <a:ea typeface="Open Sans"/>
                <a:cs typeface="Open Sans"/>
                <a:sym typeface="Open Sans"/>
              </a:rPr>
              <a:t>Från</a:t>
            </a:r>
            <a:r>
              <a:rPr b="1" i="0" lang="en" sz="1400" u="none" cap="none" strike="noStrike">
                <a:solidFill>
                  <a:srgbClr val="45BEDF"/>
                </a:solidFill>
                <a:latin typeface="Open Sans"/>
                <a:ea typeface="Open Sans"/>
                <a:cs typeface="Open Sans"/>
                <a:sym typeface="Open Sans"/>
              </a:rPr>
              <a:t> UNESCO Recommendation on Open Educational Resources</a:t>
            </a:r>
            <a:endParaRPr b="1" i="0" sz="1700" u="none" cap="none" strike="noStrike">
              <a:solidFill>
                <a:srgbClr val="000000"/>
              </a:solidFill>
              <a:latin typeface="Open Sans"/>
              <a:ea typeface="Open Sans"/>
              <a:cs typeface="Open Sans"/>
              <a:sym typeface="Open Sans"/>
            </a:endParaRPr>
          </a:p>
        </p:txBody>
      </p:sp>
      <p:sp>
        <p:nvSpPr>
          <p:cNvPr id="147" name="Google Shape;147;g322665aa000_0_334"/>
          <p:cNvSpPr txBox="1"/>
          <p:nvPr/>
        </p:nvSpPr>
        <p:spPr>
          <a:xfrm>
            <a:off x="2289600" y="4004591"/>
            <a:ext cx="3302700" cy="415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0" i="0" sz="18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